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7"/>
  </p:notesMasterIdLst>
  <p:sldIdLst>
    <p:sldId id="256" r:id="rId2"/>
    <p:sldId id="329" r:id="rId3"/>
    <p:sldId id="258" r:id="rId4"/>
    <p:sldId id="314" r:id="rId5"/>
    <p:sldId id="331" r:id="rId6"/>
    <p:sldId id="330" r:id="rId7"/>
    <p:sldId id="261" r:id="rId8"/>
    <p:sldId id="312" r:id="rId9"/>
    <p:sldId id="262" r:id="rId10"/>
    <p:sldId id="313" r:id="rId11"/>
    <p:sldId id="321" r:id="rId12"/>
    <p:sldId id="322" r:id="rId13"/>
    <p:sldId id="273" r:id="rId14"/>
    <p:sldId id="323" r:id="rId15"/>
    <p:sldId id="324" r:id="rId16"/>
    <p:sldId id="325" r:id="rId17"/>
    <p:sldId id="327" r:id="rId18"/>
    <p:sldId id="328" r:id="rId19"/>
    <p:sldId id="260" r:id="rId20"/>
    <p:sldId id="264" r:id="rId21"/>
    <p:sldId id="320" r:id="rId22"/>
    <p:sldId id="316" r:id="rId23"/>
    <p:sldId id="315" r:id="rId24"/>
    <p:sldId id="326" r:id="rId25"/>
    <p:sldId id="270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Antic" panose="020B0604020202020204" charset="0"/>
      <p:regular r:id="rId30"/>
    </p:embeddedFon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skervville" panose="020B0604020202020204" charset="0"/>
      <p:regular r:id="rId35"/>
      <p:italic r:id="rId36"/>
    </p:embeddedFont>
    <p:embeddedFont>
      <p:font typeface="Bebas Neue" panose="020B0606020202050201" pitchFamily="34" charset="0"/>
      <p:regular r:id="rId37"/>
    </p:embeddedFont>
    <p:embeddedFont>
      <p:font typeface="Nunito Light" pitchFamily="2" charset="0"/>
      <p:regular r:id="rId38"/>
      <p:italic r:id="rId39"/>
    </p:embeddedFont>
    <p:embeddedFont>
      <p:font typeface="Titillium Web Black" panose="00000A00000000000000" pitchFamily="2" charset="0"/>
      <p:bold r:id="rId40"/>
    </p:embeddedFont>
    <p:embeddedFont>
      <p:font typeface="Yu Gothic" panose="020B0400000000000000" pitchFamily="34" charset="-128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5F7C7C"/>
    <a:srgbClr val="1A1A1A"/>
    <a:srgbClr val="B8860B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9F7604-EF9C-4278-A4E5-286C26DF8D2F}">
  <a:tblStyle styleId="{459F7604-EF9C-4278-A4E5-286C26DF8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5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A0FC59DE-2AC8-12AB-0F67-01D4BDFB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14FB6F30-F327-415B-91BB-363544DBD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5DB770BA-6AA8-A985-0229-5D7A14410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787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2AF7351A-E519-ADAA-C9C9-EAB66783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>
            <a:extLst>
              <a:ext uri="{FF2B5EF4-FFF2-40B4-BE49-F238E27FC236}">
                <a16:creationId xmlns:a16="http://schemas.microsoft.com/office/drawing/2014/main" id="{BE694A5C-D2DB-A584-C7BC-E5A51710F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>
            <a:extLst>
              <a:ext uri="{FF2B5EF4-FFF2-40B4-BE49-F238E27FC236}">
                <a16:creationId xmlns:a16="http://schemas.microsoft.com/office/drawing/2014/main" id="{AD702CB1-53B8-5B73-470E-1BA1BCB57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49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3A973D46-A16F-B879-140C-1806522F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91C5D1BF-6114-2937-6A9D-76BDB3EE37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0FF566EA-FA73-5475-B269-26881FDC2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96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53c1e3c24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53c1e3c24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ECE752B5-B69C-64A7-3F9E-D20ED9CB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53c1e3c24_0_683:notes">
            <a:extLst>
              <a:ext uri="{FF2B5EF4-FFF2-40B4-BE49-F238E27FC236}">
                <a16:creationId xmlns:a16="http://schemas.microsoft.com/office/drawing/2014/main" id="{E0366348-636D-BC38-F2D7-8A098C87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53c1e3c24_0_683:notes">
            <a:extLst>
              <a:ext uri="{FF2B5EF4-FFF2-40B4-BE49-F238E27FC236}">
                <a16:creationId xmlns:a16="http://schemas.microsoft.com/office/drawing/2014/main" id="{8B45D171-D995-4836-AEE8-3E3709B76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98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404A78DD-0004-789F-4CBD-F6E75DF0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>
            <a:extLst>
              <a:ext uri="{FF2B5EF4-FFF2-40B4-BE49-F238E27FC236}">
                <a16:creationId xmlns:a16="http://schemas.microsoft.com/office/drawing/2014/main" id="{C3FB0BCE-69A1-31D0-118C-34AEFB2FE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>
            <a:extLst>
              <a:ext uri="{FF2B5EF4-FFF2-40B4-BE49-F238E27FC236}">
                <a16:creationId xmlns:a16="http://schemas.microsoft.com/office/drawing/2014/main" id="{0F2255C3-1336-2879-C10D-6E54BFF11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AD7AF68C-0F33-E4A4-A85A-47DABABC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>
            <a:extLst>
              <a:ext uri="{FF2B5EF4-FFF2-40B4-BE49-F238E27FC236}">
                <a16:creationId xmlns:a16="http://schemas.microsoft.com/office/drawing/2014/main" id="{DAB79DE9-B682-3BD3-43D8-617546983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>
            <a:extLst>
              <a:ext uri="{FF2B5EF4-FFF2-40B4-BE49-F238E27FC236}">
                <a16:creationId xmlns:a16="http://schemas.microsoft.com/office/drawing/2014/main" id="{9FA34522-745B-6A92-22BA-F8BCC9E71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047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D5B618FB-477A-BEF2-C293-EB90AE82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6D80CAAF-B91D-2738-C80E-01676E6E4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8FB381BC-1CDD-600B-1F10-3F276ABDB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02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EB6E05B8-CF6C-8AED-CF5D-69BE63058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CD8554BA-AC4B-AE05-9B6D-97E0B2958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68D9C39E-3FFB-1CBC-4806-01DC5D60DB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251D953F-9D91-D513-A87D-AF61AA364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>
            <a:extLst>
              <a:ext uri="{FF2B5EF4-FFF2-40B4-BE49-F238E27FC236}">
                <a16:creationId xmlns:a16="http://schemas.microsoft.com/office/drawing/2014/main" id="{807ED6CA-C614-4F3B-0D0F-7769B65CF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>
            <a:extLst>
              <a:ext uri="{FF2B5EF4-FFF2-40B4-BE49-F238E27FC236}">
                <a16:creationId xmlns:a16="http://schemas.microsoft.com/office/drawing/2014/main" id="{8DA06A25-DD63-40DE-6652-5C7181703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484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FAAB33FA-06D4-DA87-FFDA-77CBEB20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F4EE86A2-E4A4-B86E-C6FF-3470ED87F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3A051617-C86B-E9FA-349A-F823F1E07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6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>
          <a:extLst>
            <a:ext uri="{FF2B5EF4-FFF2-40B4-BE49-F238E27FC236}">
              <a16:creationId xmlns:a16="http://schemas.microsoft.com/office/drawing/2014/main" id="{BB4CA3D7-8D13-627A-022F-DBBF0ED00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>
            <a:extLst>
              <a:ext uri="{FF2B5EF4-FFF2-40B4-BE49-F238E27FC236}">
                <a16:creationId xmlns:a16="http://schemas.microsoft.com/office/drawing/2014/main" id="{3C6C22C8-9A59-7601-CAF9-8E9593F40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>
            <a:extLst>
              <a:ext uri="{FF2B5EF4-FFF2-40B4-BE49-F238E27FC236}">
                <a16:creationId xmlns:a16="http://schemas.microsoft.com/office/drawing/2014/main" id="{C31A79C7-0D4B-7DB8-9296-1BEB989E9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6506EA0A-0E2C-3DD9-C25F-576481113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B2B464D2-F05A-12B3-2F5F-8102B699F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46644DAD-6676-20DC-4AD5-B53118F0D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4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>
          <a:extLst>
            <a:ext uri="{FF2B5EF4-FFF2-40B4-BE49-F238E27FC236}">
              <a16:creationId xmlns:a16="http://schemas.microsoft.com/office/drawing/2014/main" id="{C8C77D4A-76C4-FE48-7E07-EB8CDC45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>
            <a:extLst>
              <a:ext uri="{FF2B5EF4-FFF2-40B4-BE49-F238E27FC236}">
                <a16:creationId xmlns:a16="http://schemas.microsoft.com/office/drawing/2014/main" id="{3DB7CA72-5E3C-D050-6C73-CF4E72E7B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>
            <a:extLst>
              <a:ext uri="{FF2B5EF4-FFF2-40B4-BE49-F238E27FC236}">
                <a16:creationId xmlns:a16="http://schemas.microsoft.com/office/drawing/2014/main" id="{CBB51EBA-44A2-6E97-34E7-C24E4ED66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1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D2A4549E-4C82-4588-1B66-2AB499EE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5B9F8985-87FA-3DE8-2594-A5460D606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4C8D60F0-3CCD-C977-1CF4-ACD930BE8C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38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EDE10259-8152-ED8D-D167-0079BB98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61D0003C-D2B9-1A85-8BC9-9C75DFC31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51640B73-A00E-E79B-F297-702024465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73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F95E1D2A-F72D-CD4F-9768-88827348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F5C0493C-45E0-1AEF-18C4-1B8CF688C5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1E48068F-BB9A-F72A-96B7-024C27C6D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921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>
          <a:extLst>
            <a:ext uri="{FF2B5EF4-FFF2-40B4-BE49-F238E27FC236}">
              <a16:creationId xmlns:a16="http://schemas.microsoft.com/office/drawing/2014/main" id="{8CECD9F8-338B-7AAE-AD0A-A4750B7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>
            <a:extLst>
              <a:ext uri="{FF2B5EF4-FFF2-40B4-BE49-F238E27FC236}">
                <a16:creationId xmlns:a16="http://schemas.microsoft.com/office/drawing/2014/main" id="{671FDCCB-DA33-1A8F-C5D4-944CB1184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>
            <a:extLst>
              <a:ext uri="{FF2B5EF4-FFF2-40B4-BE49-F238E27FC236}">
                <a16:creationId xmlns:a16="http://schemas.microsoft.com/office/drawing/2014/main" id="{D78A7C87-8BB0-AF7E-D1C9-C0C50D816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85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53c1e3c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53c1e3c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2947225" y="55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941713" y="1507500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4168087" y="1507500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1941713" y="2107683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"/>
          </p:nvPr>
        </p:nvSpPr>
        <p:spPr>
          <a:xfrm>
            <a:off x="4168087" y="2107663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5"/>
          </p:nvPr>
        </p:nvSpPr>
        <p:spPr>
          <a:xfrm>
            <a:off x="1941713" y="2707865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7"/>
          </p:nvPr>
        </p:nvSpPr>
        <p:spPr>
          <a:xfrm>
            <a:off x="1941713" y="3313269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1941713" y="3915286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7067450" y="318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832550" y="3211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11727" y="1308734"/>
            <a:ext cx="33741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58175" y="1308729"/>
            <a:ext cx="33723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5139300" y="297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691325" y="-20080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13070" y="3029370"/>
            <a:ext cx="2392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374100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6031075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713070" y="2449950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3374100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59" r:id="rId8"/>
    <p:sldLayoutId id="2147483671" r:id="rId9"/>
    <p:sldLayoutId id="2147483673" r:id="rId10"/>
    <p:sldLayoutId id="2147483674" r:id="rId11"/>
    <p:sldLayoutId id="2147483680" r:id="rId12"/>
    <p:sldLayoutId id="2147483683" r:id="rId13"/>
    <p:sldLayoutId id="2147483686" r:id="rId14"/>
    <p:sldLayoutId id="214748368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371856" y="1149783"/>
            <a:ext cx="8186927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tabLst>
                <a:tab pos="2228850" algn="l"/>
              </a:tabLst>
            </a:pPr>
            <a: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Campus Area </a:t>
            </a:r>
            <a:b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7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Network (CAN)</a:t>
            </a:r>
            <a:endParaRPr lang="en-US" sz="7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9" name="Google Shape;299;p45"/>
          <p:cNvCxnSpPr>
            <a:cxnSpLocks/>
          </p:cNvCxnSpPr>
          <p:nvPr/>
        </p:nvCxnSpPr>
        <p:spPr>
          <a:xfrm flipH="1">
            <a:off x="23775" y="3936300"/>
            <a:ext cx="44897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EC5911CB-9879-5FE5-E089-C9203F6B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E5343FF6-B3AD-4647-4EB6-14C28C685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Network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B5586-4801-E2BB-264C-60085882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89" y="804249"/>
            <a:ext cx="3294153" cy="1819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CD370-7A2A-7267-1906-2DAE9E093FCF}"/>
              </a:ext>
            </a:extLst>
          </p:cNvPr>
          <p:cNvSpPr txBox="1"/>
          <p:nvPr/>
        </p:nvSpPr>
        <p:spPr>
          <a:xfrm>
            <a:off x="333154" y="1118066"/>
            <a:ext cx="44514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Network design structures a network for efficient, secure communication. It uses a three-layer model:</a:t>
            </a:r>
          </a:p>
          <a:p>
            <a:pPr lvl="1"/>
            <a:endParaRPr lang="en-US" sz="2000" dirty="0">
              <a:solidFill>
                <a:schemeClr val="dk1"/>
              </a:solidFill>
              <a:latin typeface="Barlow"/>
              <a:sym typeface="Baskervville"/>
            </a:endParaRP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Core (fast backbone)</a:t>
            </a: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Distribution (routing/control)</a:t>
            </a:r>
          </a:p>
          <a:p>
            <a:pPr lvl="4">
              <a:buClr>
                <a:schemeClr val="tx1"/>
              </a:buClr>
            </a:pPr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            Access (user connection)</a:t>
            </a:r>
          </a:p>
          <a:p>
            <a:pPr lvl="1"/>
            <a:endParaRPr lang="en-US" sz="2000" dirty="0">
              <a:solidFill>
                <a:schemeClr val="dk1"/>
              </a:solidFill>
              <a:latin typeface="Barlow"/>
              <a:sym typeface="Baskervville"/>
            </a:endParaRPr>
          </a:p>
          <a:p>
            <a:pPr lvl="1"/>
            <a:r>
              <a:rPr lang="en-US" sz="2000" dirty="0">
                <a:solidFill>
                  <a:schemeClr val="dk1"/>
                </a:solidFill>
                <a:latin typeface="Barlow"/>
                <a:sym typeface="Baskervville"/>
              </a:rPr>
              <a:t>This ensures performance, scalability, and easy management.</a:t>
            </a:r>
          </a:p>
        </p:txBody>
      </p:sp>
      <p:pic>
        <p:nvPicPr>
          <p:cNvPr id="11" name="Graphic 10" descr="Arrow: Slight curve outline">
            <a:extLst>
              <a:ext uri="{FF2B5EF4-FFF2-40B4-BE49-F238E27FC236}">
                <a16:creationId xmlns:a16="http://schemas.microsoft.com/office/drawing/2014/main" id="{1A3D5D25-D67D-C860-9538-7740B3ED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310169"/>
            <a:ext cx="457200" cy="457200"/>
          </a:xfrm>
          <a:prstGeom prst="rect">
            <a:avLst/>
          </a:prstGeom>
        </p:spPr>
      </p:pic>
      <p:pic>
        <p:nvPicPr>
          <p:cNvPr id="12" name="Graphic 11" descr="Arrow: Slight curve outline">
            <a:extLst>
              <a:ext uri="{FF2B5EF4-FFF2-40B4-BE49-F238E27FC236}">
                <a16:creationId xmlns:a16="http://schemas.microsoft.com/office/drawing/2014/main" id="{E30D81E0-A918-0DA0-3242-F5A478CB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624015"/>
            <a:ext cx="457200" cy="457200"/>
          </a:xfrm>
          <a:prstGeom prst="rect">
            <a:avLst/>
          </a:prstGeom>
        </p:spPr>
      </p:pic>
      <p:pic>
        <p:nvPicPr>
          <p:cNvPr id="13" name="Graphic 12" descr="Arrow: Slight curve outline">
            <a:extLst>
              <a:ext uri="{FF2B5EF4-FFF2-40B4-BE49-F238E27FC236}">
                <a16:creationId xmlns:a16="http://schemas.microsoft.com/office/drawing/2014/main" id="{5710144D-4347-E986-9815-DC69714D2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592" y="2929455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5AFCE3-2356-EF51-1C32-B6DFA7E91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589" y="2875678"/>
            <a:ext cx="3294154" cy="1819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785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8CFC87A5-E934-A6D4-01DD-B70038F4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>
            <a:extLst>
              <a:ext uri="{FF2B5EF4-FFF2-40B4-BE49-F238E27FC236}">
                <a16:creationId xmlns:a16="http://schemas.microsoft.com/office/drawing/2014/main" id="{65A2506A-94E7-734E-94AB-E7607D3D2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Devices used </a:t>
            </a:r>
          </a:p>
        </p:txBody>
      </p:sp>
      <p:sp>
        <p:nvSpPr>
          <p:cNvPr id="468" name="Google Shape;468;p57">
            <a:extLst>
              <a:ext uri="{FF2B5EF4-FFF2-40B4-BE49-F238E27FC236}">
                <a16:creationId xmlns:a16="http://schemas.microsoft.com/office/drawing/2014/main" id="{49522F95-C9AD-B93E-18A5-D0E87CAEB9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4015" y="1514696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PCs  </a:t>
            </a:r>
            <a:endParaRPr sz="2200" dirty="0"/>
          </a:p>
        </p:txBody>
      </p:sp>
      <p:sp>
        <p:nvSpPr>
          <p:cNvPr id="469" name="Google Shape;469;p57">
            <a:extLst>
              <a:ext uri="{FF2B5EF4-FFF2-40B4-BE49-F238E27FC236}">
                <a16:creationId xmlns:a16="http://schemas.microsoft.com/office/drawing/2014/main" id="{CA042A6A-4D2A-33DB-0562-FCE250901BD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61300" y="1561835"/>
            <a:ext cx="438049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devices for accessing network services</a:t>
            </a:r>
            <a:endParaRPr dirty="0"/>
          </a:p>
        </p:txBody>
      </p:sp>
      <p:sp>
        <p:nvSpPr>
          <p:cNvPr id="470" name="Google Shape;470;p57">
            <a:extLst>
              <a:ext uri="{FF2B5EF4-FFF2-40B4-BE49-F238E27FC236}">
                <a16:creationId xmlns:a16="http://schemas.microsoft.com/office/drawing/2014/main" id="{C7B2F7E1-5C2F-07B7-90BB-D0887A6AEE5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9721" y="2116713"/>
            <a:ext cx="278382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Multilayer switches </a:t>
            </a:r>
            <a:endParaRPr sz="2200" dirty="0"/>
          </a:p>
        </p:txBody>
      </p:sp>
      <p:sp>
        <p:nvSpPr>
          <p:cNvPr id="471" name="Google Shape;471;p57">
            <a:extLst>
              <a:ext uri="{FF2B5EF4-FFF2-40B4-BE49-F238E27FC236}">
                <a16:creationId xmlns:a16="http://schemas.microsoft.com/office/drawing/2014/main" id="{FAD3A283-EEE5-3E90-3CB2-AA99BFDC10C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71401" y="2163852"/>
            <a:ext cx="5249046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switching and Inter </a:t>
            </a:r>
            <a:r>
              <a:rPr lang="en-US" dirty="0" err="1"/>
              <a:t>Vlan</a:t>
            </a:r>
            <a:r>
              <a:rPr lang="en-US" dirty="0"/>
              <a:t> routing .</a:t>
            </a:r>
            <a:endParaRPr dirty="0"/>
          </a:p>
        </p:txBody>
      </p:sp>
      <p:sp>
        <p:nvSpPr>
          <p:cNvPr id="472" name="Google Shape;472;p57">
            <a:extLst>
              <a:ext uri="{FF2B5EF4-FFF2-40B4-BE49-F238E27FC236}">
                <a16:creationId xmlns:a16="http://schemas.microsoft.com/office/drawing/2014/main" id="{66ABBB78-161E-220B-BE51-D1E9ACA8B7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24015" y="2693471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access switches </a:t>
            </a:r>
            <a:endParaRPr sz="2200" dirty="0"/>
          </a:p>
        </p:txBody>
      </p:sp>
      <p:sp>
        <p:nvSpPr>
          <p:cNvPr id="473" name="Google Shape;473;p57">
            <a:extLst>
              <a:ext uri="{FF2B5EF4-FFF2-40B4-BE49-F238E27FC236}">
                <a16:creationId xmlns:a16="http://schemas.microsoft.com/office/drawing/2014/main" id="{52A1DD64-B326-D284-4E5E-C7DEF57F23D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161300" y="2693471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local devices in the access layer</a:t>
            </a:r>
            <a:endParaRPr dirty="0"/>
          </a:p>
        </p:txBody>
      </p:sp>
      <p:sp>
        <p:nvSpPr>
          <p:cNvPr id="474" name="Google Shape;474;p57">
            <a:extLst>
              <a:ext uri="{FF2B5EF4-FFF2-40B4-BE49-F238E27FC236}">
                <a16:creationId xmlns:a16="http://schemas.microsoft.com/office/drawing/2014/main" id="{FEE4A64D-3339-A76D-AF36-34EBC8F1809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61868" y="3326549"/>
            <a:ext cx="2639788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routers</a:t>
            </a:r>
          </a:p>
        </p:txBody>
      </p:sp>
      <p:sp>
        <p:nvSpPr>
          <p:cNvPr id="475" name="Google Shape;475;p57">
            <a:extLst>
              <a:ext uri="{FF2B5EF4-FFF2-40B4-BE49-F238E27FC236}">
                <a16:creationId xmlns:a16="http://schemas.microsoft.com/office/drawing/2014/main" id="{2709A1D9-EE1A-838A-5024-B7D08844345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61300" y="3296721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 different networks and manage traffic</a:t>
            </a:r>
            <a:endParaRPr dirty="0"/>
          </a:p>
        </p:txBody>
      </p:sp>
      <p:sp>
        <p:nvSpPr>
          <p:cNvPr id="476" name="Google Shape;476;p57">
            <a:extLst>
              <a:ext uri="{FF2B5EF4-FFF2-40B4-BE49-F238E27FC236}">
                <a16:creationId xmlns:a16="http://schemas.microsoft.com/office/drawing/2014/main" id="{112278E1-4F44-6F97-C06D-96EFF93FE8BF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824015" y="3865376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Servers  </a:t>
            </a:r>
            <a:endParaRPr sz="2200" dirty="0"/>
          </a:p>
        </p:txBody>
      </p:sp>
      <p:sp>
        <p:nvSpPr>
          <p:cNvPr id="477" name="Google Shape;477;p57">
            <a:extLst>
              <a:ext uri="{FF2B5EF4-FFF2-40B4-BE49-F238E27FC236}">
                <a16:creationId xmlns:a16="http://schemas.microsoft.com/office/drawing/2014/main" id="{DC72B84C-4ACC-BF14-ABD6-DBEEA400729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61300" y="3898738"/>
            <a:ext cx="411113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shared services (e.g., files, web)</a:t>
            </a:r>
          </a:p>
        </p:txBody>
      </p:sp>
      <p:cxnSp>
        <p:nvCxnSpPr>
          <p:cNvPr id="478" name="Google Shape;478;p57">
            <a:extLst>
              <a:ext uri="{FF2B5EF4-FFF2-40B4-BE49-F238E27FC236}">
                <a16:creationId xmlns:a16="http://schemas.microsoft.com/office/drawing/2014/main" id="{19B8383F-ABE5-A310-2A07-C53411607424}"/>
              </a:ext>
            </a:extLst>
          </p:cNvPr>
          <p:cNvCxnSpPr>
            <a:cxnSpLocks/>
          </p:cNvCxnSpPr>
          <p:nvPr/>
        </p:nvCxnSpPr>
        <p:spPr>
          <a:xfrm flipH="1">
            <a:off x="-74287" y="1676100"/>
            <a:ext cx="7942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7">
            <a:extLst>
              <a:ext uri="{FF2B5EF4-FFF2-40B4-BE49-F238E27FC236}">
                <a16:creationId xmlns:a16="http://schemas.microsoft.com/office/drawing/2014/main" id="{216A577A-27ED-F945-7BFF-FE0B1AE0AA3F}"/>
              </a:ext>
            </a:extLst>
          </p:cNvPr>
          <p:cNvCxnSpPr>
            <a:cxnSpLocks/>
          </p:cNvCxnSpPr>
          <p:nvPr/>
        </p:nvCxnSpPr>
        <p:spPr>
          <a:xfrm flipH="1">
            <a:off x="-65887" y="2276283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7">
            <a:extLst>
              <a:ext uri="{FF2B5EF4-FFF2-40B4-BE49-F238E27FC236}">
                <a16:creationId xmlns:a16="http://schemas.microsoft.com/office/drawing/2014/main" id="{160A0795-33D4-2560-ABD4-7B0485FDADFB}"/>
              </a:ext>
            </a:extLst>
          </p:cNvPr>
          <p:cNvCxnSpPr>
            <a:cxnSpLocks/>
          </p:cNvCxnSpPr>
          <p:nvPr/>
        </p:nvCxnSpPr>
        <p:spPr>
          <a:xfrm flipH="1">
            <a:off x="-57787" y="2876465"/>
            <a:ext cx="777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7">
            <a:extLst>
              <a:ext uri="{FF2B5EF4-FFF2-40B4-BE49-F238E27FC236}">
                <a16:creationId xmlns:a16="http://schemas.microsoft.com/office/drawing/2014/main" id="{48BAF909-0360-BC42-98F7-71B50FFEF768}"/>
              </a:ext>
            </a:extLst>
          </p:cNvPr>
          <p:cNvCxnSpPr>
            <a:cxnSpLocks/>
          </p:cNvCxnSpPr>
          <p:nvPr/>
        </p:nvCxnSpPr>
        <p:spPr>
          <a:xfrm flipH="1">
            <a:off x="-65887" y="3481869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7">
            <a:extLst>
              <a:ext uri="{FF2B5EF4-FFF2-40B4-BE49-F238E27FC236}">
                <a16:creationId xmlns:a16="http://schemas.microsoft.com/office/drawing/2014/main" id="{973423EB-55F5-A179-255D-4122963A9F91}"/>
              </a:ext>
            </a:extLst>
          </p:cNvPr>
          <p:cNvCxnSpPr>
            <a:cxnSpLocks/>
          </p:cNvCxnSpPr>
          <p:nvPr/>
        </p:nvCxnSpPr>
        <p:spPr>
          <a:xfrm flipH="1">
            <a:off x="-90787" y="4083886"/>
            <a:ext cx="810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586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build="p"/>
      <p:bldP spid="469" grpId="0" build="p"/>
      <p:bldP spid="470" grpId="0" build="p"/>
      <p:bldP spid="471" grpId="0" build="p"/>
      <p:bldP spid="472" grpId="0" build="p"/>
      <p:bldP spid="473" grpId="0" build="p"/>
      <p:bldP spid="474" grpId="0" build="p"/>
      <p:bldP spid="475" grpId="0" build="p"/>
      <p:bldP spid="476" grpId="0" build="p"/>
      <p:bldP spid="47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338D9D5A-A83C-4F78-DA79-F6115A04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727BFF4A-5EB4-4969-D069-2B33A69E3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Full network </a:t>
            </a:r>
            <a:r>
              <a:rPr lang="en-US" sz="3000" dirty="0" err="1"/>
              <a:t>Toplogy</a:t>
            </a:r>
            <a:endParaRPr lang="en-US" sz="3000" dirty="0"/>
          </a:p>
        </p:txBody>
      </p:sp>
      <p:pic>
        <p:nvPicPr>
          <p:cNvPr id="2" name="Picture 1" descr="a topology design of a data center network&#10;">
            <a:extLst>
              <a:ext uri="{FF2B5EF4-FFF2-40B4-BE49-F238E27FC236}">
                <a16:creationId xmlns:a16="http://schemas.microsoft.com/office/drawing/2014/main" id="{CBFEFD86-E753-381E-2EFA-CB107ECE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5" y="1020756"/>
            <a:ext cx="8177988" cy="37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1046065" y="14642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/>
              <a:t>Vlans</a:t>
            </a:r>
            <a:r>
              <a:rPr lang="en-US" sz="2100" dirty="0"/>
              <a:t> and </a:t>
            </a:r>
            <a:r>
              <a:rPr lang="en-US" sz="2100" dirty="0" err="1"/>
              <a:t>thier</a:t>
            </a:r>
            <a:r>
              <a:rPr lang="en-US" sz="2100" dirty="0"/>
              <a:t> subnets </a:t>
            </a:r>
          </a:p>
        </p:txBody>
      </p:sp>
      <p:graphicFrame>
        <p:nvGraphicFramePr>
          <p:cNvPr id="514" name="Google Shape;514;p62"/>
          <p:cNvGraphicFramePr/>
          <p:nvPr>
            <p:extLst>
              <p:ext uri="{D42A27DB-BD31-4B8C-83A1-F6EECF244321}">
                <p14:modId xmlns:p14="http://schemas.microsoft.com/office/powerpoint/2010/main" val="1582622745"/>
              </p:ext>
            </p:extLst>
          </p:nvPr>
        </p:nvGraphicFramePr>
        <p:xfrm>
          <a:off x="972985" y="2036905"/>
          <a:ext cx="6753341" cy="2719950"/>
        </p:xfrm>
        <a:graphic>
          <a:graphicData uri="http://schemas.openxmlformats.org/drawingml/2006/table">
            <a:tbl>
              <a:tblPr>
                <a:noFill/>
                <a:tableStyleId>{459F7604-EF9C-4278-A4E5-286C26DF8D2F}</a:tableStyleId>
              </a:tblPr>
              <a:tblGrid>
                <a:gridCol w="157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etwork 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ubnet mask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efult gateway          </a:t>
                      </a:r>
                      <a:endParaRPr sz="16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IT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192.168.10.0/24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192.168.10.1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Baskervville"/>
                          <a:ea typeface="Arial"/>
                          <a:cs typeface="Arial"/>
                          <a:sym typeface="Arial"/>
                        </a:rPr>
                        <a:t>HR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192.168.20.0/24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192.168.20.1</a:t>
                      </a: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Sales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192.168.30.0/24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192.168.30.1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Management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192.168.40.0/24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192.168.40.1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Health &amp; care</a:t>
                      </a:r>
                      <a:endParaRPr sz="1800" dirty="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192.168.50.0/24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255.255.255.0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Times New Roman" panose="02020603050405020304" pitchFamily="18" charset="0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Times New Roman" panose="02020603050405020304" pitchFamily="18" charset="0"/>
                          <a:sym typeface="Arial"/>
                        </a:rPr>
                        <a:t>192.168.50.1</a:t>
                      </a:r>
                    </a:p>
                  </a:txBody>
                  <a:tcPr marL="9525" marR="9525" marT="9525" marB="95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C9AC15-CB97-072E-F8C6-99BE375FA042}"/>
              </a:ext>
            </a:extLst>
          </p:cNvPr>
          <p:cNvSpPr txBox="1"/>
          <p:nvPr/>
        </p:nvSpPr>
        <p:spPr>
          <a:xfrm>
            <a:off x="720000" y="490162"/>
            <a:ext cx="6273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/>
                <a:sym typeface="Barlow"/>
              </a:rPr>
              <a:t>Core</a:t>
            </a:r>
            <a:r>
              <a:rPr lang="en-US" sz="1400" dirty="0">
                <a:latin typeface="Barlow"/>
                <a:sym typeface="Barlow"/>
              </a:rPr>
              <a:t>    </a:t>
            </a:r>
            <a:r>
              <a:rPr lang="en-US" sz="3000" dirty="0">
                <a:solidFill>
                  <a:schemeClr val="dk1"/>
                </a:solidFill>
                <a:latin typeface="Baskervville"/>
                <a:sym typeface="Barlow"/>
              </a:rPr>
              <a:t>Implementation</a:t>
            </a:r>
            <a:r>
              <a:rPr lang="en-US" sz="1400" dirty="0">
                <a:latin typeface="Barlow"/>
                <a:sym typeface="Barlow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>
          <a:extLst>
            <a:ext uri="{FF2B5EF4-FFF2-40B4-BE49-F238E27FC236}">
              <a16:creationId xmlns:a16="http://schemas.microsoft.com/office/drawing/2014/main" id="{8439E00F-0BB1-D674-AF91-1E71BB3AD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>
            <a:extLst>
              <a:ext uri="{FF2B5EF4-FFF2-40B4-BE49-F238E27FC236}">
                <a16:creationId xmlns:a16="http://schemas.microsoft.com/office/drawing/2014/main" id="{0D56E6DA-589E-C3B5-3059-9E840347F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241" y="1372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100" dirty="0">
                <a:latin typeface="Baskervville" panose="020B0604020202020204" charset="0"/>
              </a:rPr>
              <a:t>Why we used both Dynamic </a:t>
            </a:r>
            <a:r>
              <a:rPr lang="en-US" sz="2100" b="1" dirty="0">
                <a:latin typeface="Baskervville" panose="020B0604020202020204" charset="0"/>
              </a:rPr>
              <a:t>OSPF </a:t>
            </a:r>
            <a:r>
              <a:rPr lang="en-US" sz="1100" dirty="0">
                <a:latin typeface="Baskervville" panose="020B0604020202020204" charset="0"/>
              </a:rPr>
              <a:t>(Open Shortest Path First)  </a:t>
            </a:r>
            <a:r>
              <a:rPr lang="en-US" sz="1200" dirty="0">
                <a:latin typeface="Baskervville" panose="020B0604020202020204" charset="0"/>
              </a:rPr>
              <a:t>(</a:t>
            </a:r>
            <a:r>
              <a:rPr lang="en-US" sz="1200" dirty="0"/>
              <a:t>Open Shortest Path First</a:t>
            </a:r>
            <a:r>
              <a:rPr lang="en-US" sz="1200" dirty="0">
                <a:latin typeface="Baskervville" panose="020B0604020202020204" charset="0"/>
              </a:rPr>
              <a:t>) </a:t>
            </a:r>
            <a:r>
              <a:rPr lang="en-US" sz="2100" dirty="0">
                <a:latin typeface="Baskervville" panose="020B0604020202020204" charset="0"/>
              </a:rPr>
              <a:t>&amp; Static Routing ? </a:t>
            </a:r>
            <a:br>
              <a:rPr lang="en-US" sz="2100" dirty="0">
                <a:latin typeface="Baskervville" panose="020B0604020202020204" charset="0"/>
              </a:rPr>
            </a:br>
            <a:br>
              <a:rPr lang="en-US" sz="2100" dirty="0">
                <a:latin typeface="Baskervville" panose="020B0604020202020204" charset="0"/>
              </a:rPr>
            </a:br>
            <a:br>
              <a:rPr lang="en-US" sz="2100" dirty="0">
                <a:latin typeface="Baskervville" panose="020B0604020202020204" charset="0"/>
              </a:rPr>
            </a:br>
            <a:r>
              <a:rPr lang="en-US" sz="1500" dirty="0">
                <a:latin typeface="Baskervville" panose="020B0604020202020204" charset="0"/>
              </a:rPr>
              <a:t>To combine between the advantages of the two routing :</a:t>
            </a:r>
            <a:br>
              <a:rPr lang="en-US" sz="1500" dirty="0">
                <a:latin typeface="Baskervville" panose="020B0604020202020204" charset="0"/>
              </a:rPr>
            </a:br>
            <a:br>
              <a:rPr lang="en-US" sz="1500" dirty="0">
                <a:latin typeface="Baskervville" panose="020B0604020202020204" charset="0"/>
              </a:rPr>
            </a:br>
            <a:br>
              <a:rPr lang="en-US" sz="1500" dirty="0">
                <a:latin typeface="Baskervville" panose="020B0604020202020204" charset="0"/>
              </a:rPr>
            </a:br>
            <a:endParaRPr lang="en-US" sz="1500" dirty="0">
              <a:latin typeface="Baskervvill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E513-7E2B-81BB-3C71-A1CF1584C00F}"/>
              </a:ext>
            </a:extLst>
          </p:cNvPr>
          <p:cNvSpPr txBox="1"/>
          <p:nvPr/>
        </p:nvSpPr>
        <p:spPr>
          <a:xfrm>
            <a:off x="720000" y="490162"/>
            <a:ext cx="6273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Core</a:t>
            </a:r>
            <a:r>
              <a:rPr lang="en-US" sz="1400" dirty="0">
                <a:latin typeface="Baskervville" panose="020B0604020202020204" charset="0"/>
                <a:sym typeface="Barlow"/>
              </a:rPr>
              <a:t>    </a:t>
            </a:r>
            <a:r>
              <a:rPr lang="en-US" sz="30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Implementation</a:t>
            </a:r>
            <a:r>
              <a:rPr lang="en-US" sz="1400" dirty="0">
                <a:latin typeface="Baskervville" panose="020B0604020202020204" charset="0"/>
                <a:sym typeface="Barlow"/>
              </a:rPr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AA25C-3830-674A-C518-0C24C2DC6965}"/>
              </a:ext>
            </a:extLst>
          </p:cNvPr>
          <p:cNvSpPr/>
          <p:nvPr/>
        </p:nvSpPr>
        <p:spPr>
          <a:xfrm>
            <a:off x="1060241" y="3198745"/>
            <a:ext cx="2998382" cy="16232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   Static routing advantages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   Simple to configure manually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Consumes fewer resources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13E384E1-64DD-05EB-E3E3-82CF7163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374" y="3720645"/>
            <a:ext cx="177211" cy="17721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76B62C34-EE0A-D578-7081-40B7B22CC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374" y="4182707"/>
            <a:ext cx="177211" cy="17721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6CE841-3B1F-FC18-37D9-307F6643848C}"/>
              </a:ext>
            </a:extLst>
          </p:cNvPr>
          <p:cNvSpPr/>
          <p:nvPr/>
        </p:nvSpPr>
        <p:spPr>
          <a:xfrm>
            <a:off x="5018568" y="3198745"/>
            <a:ext cx="2998382" cy="162323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askervville" panose="020B0604020202020204" charset="0"/>
              </a:rPr>
              <a:t>    Dynamic routing advantages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     Adapts to network changes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r>
              <a:rPr lang="en-US" dirty="0">
                <a:latin typeface="Baskervville" panose="020B0604020202020204" charset="0"/>
              </a:rPr>
              <a:t>Scales for large networks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D2E8694C-2398-AB06-CCD1-FFE71283F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30" y="3720645"/>
            <a:ext cx="177211" cy="177211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ECFB2E9B-6EA1-6466-3240-1774CB74B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30" y="4162009"/>
            <a:ext cx="177211" cy="177211"/>
          </a:xfrm>
          <a:prstGeom prst="rect">
            <a:avLst/>
          </a:prstGeom>
        </p:spPr>
      </p:pic>
      <p:pic>
        <p:nvPicPr>
          <p:cNvPr id="24" name="Graphic 23" descr="Arrow: Clockwise curve outline">
            <a:extLst>
              <a:ext uri="{FF2B5EF4-FFF2-40B4-BE49-F238E27FC236}">
                <a16:creationId xmlns:a16="http://schemas.microsoft.com/office/drawing/2014/main" id="{A0AF2BF3-CA51-F01B-668E-7467F4A7A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809485">
            <a:off x="4455041" y="2319979"/>
            <a:ext cx="914400" cy="914400"/>
          </a:xfrm>
          <a:prstGeom prst="rect">
            <a:avLst/>
          </a:prstGeom>
        </p:spPr>
      </p:pic>
      <p:pic>
        <p:nvPicPr>
          <p:cNvPr id="27" name="Graphic 26" descr="Arrow: Counter-clockwise curve outline">
            <a:extLst>
              <a:ext uri="{FF2B5EF4-FFF2-40B4-BE49-F238E27FC236}">
                <a16:creationId xmlns:a16="http://schemas.microsoft.com/office/drawing/2014/main" id="{2EF7D3D4-614D-8F54-C779-F719AADB3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087736">
            <a:off x="3562694" y="23522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" grpId="0"/>
      <p:bldP spid="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1389F3E9-2D4B-3F22-29EF-5E5BD0E8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>
            <a:extLst>
              <a:ext uri="{FF2B5EF4-FFF2-40B4-BE49-F238E27FC236}">
                <a16:creationId xmlns:a16="http://schemas.microsoft.com/office/drawing/2014/main" id="{FFBC4A65-2B27-A828-3DC8-5A1B6AC6C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000" dirty="0">
                <a:cs typeface="Arial"/>
                <a:sym typeface="Arial"/>
              </a:rPr>
              <a:t>Servers used in the project :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B100AFC4-4A24-4304-D4B5-D4AF0616A61F}"/>
              </a:ext>
            </a:extLst>
          </p:cNvPr>
          <p:cNvSpPr/>
          <p:nvPr/>
        </p:nvSpPr>
        <p:spPr>
          <a:xfrm>
            <a:off x="565392" y="1682172"/>
            <a:ext cx="1288464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DHCP</a:t>
            </a:r>
          </a:p>
          <a:p>
            <a:pPr algn="ctr"/>
            <a:r>
              <a:rPr lang="en-US" sz="800" dirty="0"/>
              <a:t>(Dynamic Host Configuration Protocol)</a:t>
            </a:r>
            <a:endParaRPr lang="en-US" sz="1600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F1F5384-5CB7-9E3C-5161-7793D98B52E9}"/>
              </a:ext>
            </a:extLst>
          </p:cNvPr>
          <p:cNvSpPr/>
          <p:nvPr/>
        </p:nvSpPr>
        <p:spPr>
          <a:xfrm>
            <a:off x="4907847" y="1682172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3B8B9FEA-1B5C-5DB4-955C-D209B69DB5DD}"/>
              </a:ext>
            </a:extLst>
          </p:cNvPr>
          <p:cNvSpPr/>
          <p:nvPr/>
        </p:nvSpPr>
        <p:spPr>
          <a:xfrm>
            <a:off x="565392" y="3041904"/>
            <a:ext cx="1288464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Syslog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890B4AD3-7E29-67D9-2CD8-9D7B40BE7ECE}"/>
              </a:ext>
            </a:extLst>
          </p:cNvPr>
          <p:cNvSpPr/>
          <p:nvPr/>
        </p:nvSpPr>
        <p:spPr>
          <a:xfrm>
            <a:off x="4907847" y="3041904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</a:t>
            </a:r>
          </a:p>
          <a:p>
            <a:pPr algn="ctr"/>
            <a:r>
              <a:rPr lang="en-US" sz="900" dirty="0"/>
              <a:t>(File Transfer Protocol)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FF316819-F64C-9B4F-C3E9-46BE9B300754}"/>
              </a:ext>
            </a:extLst>
          </p:cNvPr>
          <p:cNvSpPr/>
          <p:nvPr/>
        </p:nvSpPr>
        <p:spPr>
          <a:xfrm>
            <a:off x="565392" y="4279051"/>
            <a:ext cx="1288464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NTP</a:t>
            </a:r>
          </a:p>
          <a:p>
            <a:pPr algn="ctr"/>
            <a:r>
              <a:rPr lang="en-US" sz="800" dirty="0"/>
              <a:t>(Network Time Protocol)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137DFE7-0570-CF77-17A4-9ADF03EE86CB}"/>
              </a:ext>
            </a:extLst>
          </p:cNvPr>
          <p:cNvSpPr/>
          <p:nvPr/>
        </p:nvSpPr>
        <p:spPr>
          <a:xfrm>
            <a:off x="4908519" y="4279051"/>
            <a:ext cx="1133856" cy="572700"/>
          </a:xfrm>
          <a:prstGeom prst="flowChartAlternateProcess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  <a:p>
            <a:pPr algn="ctr"/>
            <a:r>
              <a:rPr lang="en-US" sz="900" dirty="0"/>
              <a:t>(Domain Name System)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51C45-03EA-8435-6B92-18FAA0FC4F84}"/>
              </a:ext>
            </a:extLst>
          </p:cNvPr>
          <p:cNvSpPr txBox="1"/>
          <p:nvPr/>
        </p:nvSpPr>
        <p:spPr>
          <a:xfrm>
            <a:off x="1991833" y="1682172"/>
            <a:ext cx="25801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  <a:sym typeface="Baskervville"/>
              </a:rPr>
              <a:t>Automatically assigns IP addresses to devices, easing network management.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A9178-436D-5ED9-BE30-D302CC923BCF}"/>
              </a:ext>
            </a:extLst>
          </p:cNvPr>
          <p:cNvSpPr txBox="1"/>
          <p:nvPr/>
        </p:nvSpPr>
        <p:spPr>
          <a:xfrm>
            <a:off x="6233089" y="4172986"/>
            <a:ext cx="26415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Translates domain names into IP addresses for easier access to services.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63050-2FB9-746E-561E-DEED2FFC081C}"/>
              </a:ext>
            </a:extLst>
          </p:cNvPr>
          <p:cNvSpPr txBox="1"/>
          <p:nvPr/>
        </p:nvSpPr>
        <p:spPr>
          <a:xfrm>
            <a:off x="1991833" y="2958922"/>
            <a:ext cx="25801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Collects logs from network devices for monitoring and diagnostics.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8E2BA-8F75-0AD9-BF56-D519FB871195}"/>
              </a:ext>
            </a:extLst>
          </p:cNvPr>
          <p:cNvSpPr txBox="1"/>
          <p:nvPr/>
        </p:nvSpPr>
        <p:spPr>
          <a:xfrm>
            <a:off x="1906771" y="4172986"/>
            <a:ext cx="266522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Keeps device clocks Aligned across the network for accurate timing.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821195-643D-A079-E285-644A624AB1D3}"/>
              </a:ext>
            </a:extLst>
          </p:cNvPr>
          <p:cNvSpPr txBox="1"/>
          <p:nvPr/>
        </p:nvSpPr>
        <p:spPr>
          <a:xfrm>
            <a:off x="6233088" y="1599190"/>
            <a:ext cx="264155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Handles sending, receiving, and storing of organizational email traffic.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B6895C-6240-73B9-3419-BBD8FC992FB7}"/>
              </a:ext>
            </a:extLst>
          </p:cNvPr>
          <p:cNvSpPr txBox="1"/>
          <p:nvPr/>
        </p:nvSpPr>
        <p:spPr>
          <a:xfrm>
            <a:off x="6233088" y="2944861"/>
            <a:ext cx="261561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Baskervville" panose="020B0604020202020204" charset="0"/>
              </a:rPr>
              <a:t>Enables file transfers between systems for sharing and centralized storage.</a:t>
            </a:r>
          </a:p>
        </p:txBody>
      </p:sp>
    </p:spTree>
    <p:extLst>
      <p:ext uri="{BB962C8B-B14F-4D97-AF65-F5344CB8AC3E}">
        <p14:creationId xmlns:p14="http://schemas.microsoft.com/office/powerpoint/2010/main" val="222240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/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8" grpId="0"/>
      <p:bldP spid="20" grpId="0"/>
      <p:bldP spid="22" grpId="0"/>
      <p:bldP spid="25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>
          <a:extLst>
            <a:ext uri="{FF2B5EF4-FFF2-40B4-BE49-F238E27FC236}">
              <a16:creationId xmlns:a16="http://schemas.microsoft.com/office/drawing/2014/main" id="{7C048270-51A2-EDB6-2AA0-CB5B052FA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>
            <a:extLst>
              <a:ext uri="{FF2B5EF4-FFF2-40B4-BE49-F238E27FC236}">
                <a16:creationId xmlns:a16="http://schemas.microsoft.com/office/drawing/2014/main" id="{C9E6F069-FDA7-C699-9CD4-9CFFD1E99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3000" dirty="0">
                <a:cs typeface="Arial"/>
                <a:sym typeface="Arial"/>
              </a:rPr>
              <a:t>EX of Servers used in the project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26CD5-1DC0-E073-9314-F1C5D471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28" y="1240465"/>
            <a:ext cx="7123814" cy="37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4F63B84B-2F67-F045-BD8E-383F95E6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BCFB074A-D0D8-C9C4-28DD-680BB6B6D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460" y="446449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Port security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2CA82-5B0C-C1B1-70EF-A52CF49B3EC7}"/>
              </a:ext>
            </a:extLst>
          </p:cNvPr>
          <p:cNvSpPr txBox="1"/>
          <p:nvPr/>
        </p:nvSpPr>
        <p:spPr>
          <a:xfrm>
            <a:off x="722376" y="1139331"/>
            <a:ext cx="53091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Port security is a Layer 2 feature that restricts switch port access using MAC addresses. It prevents unauthorized devices from joining the network . Limiting allowed devices per port enhances local access control . It also protects against MAC flooding and spoofing attacks.</a:t>
            </a: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skervvill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87554-F25C-AE97-0F32-29CE91C36FAF}"/>
              </a:ext>
            </a:extLst>
          </p:cNvPr>
          <p:cNvSpPr txBox="1"/>
          <p:nvPr/>
        </p:nvSpPr>
        <p:spPr>
          <a:xfrm>
            <a:off x="488460" y="2862214"/>
            <a:ext cx="44237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dk1"/>
                </a:solidFill>
                <a:latin typeface="Baskervville"/>
                <a:sym typeface="Baskervville"/>
              </a:rPr>
              <a:t>Why Using Port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EE0F2-4AC9-52CB-F441-31CEFBA2AE73}"/>
              </a:ext>
            </a:extLst>
          </p:cNvPr>
          <p:cNvSpPr txBox="1"/>
          <p:nvPr/>
        </p:nvSpPr>
        <p:spPr>
          <a:xfrm>
            <a:off x="722376" y="3710026"/>
            <a:ext cx="5500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Prevents unauthorized device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Limits number of devices per 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Provides alert or shutdown options on violation</a:t>
            </a:r>
          </a:p>
        </p:txBody>
      </p:sp>
      <p:pic>
        <p:nvPicPr>
          <p:cNvPr id="10" name="Graphic 9" descr="Lock outline">
            <a:extLst>
              <a:ext uri="{FF2B5EF4-FFF2-40B4-BE49-F238E27FC236}">
                <a16:creationId xmlns:a16="http://schemas.microsoft.com/office/drawing/2014/main" id="{9C8CDFE9-38B4-EAE7-9486-8AFE47B9E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813" y="1711402"/>
            <a:ext cx="2161656" cy="21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9" grpId="0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F8730886-EA44-4B9F-6100-434BD616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7788F35B-64F0-D080-3422-6D1AA09C4E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460" y="446449"/>
            <a:ext cx="7708500" cy="572700"/>
          </a:xfr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3000" dirty="0">
                <a:cs typeface="Arial"/>
                <a:sym typeface="Arial"/>
              </a:rPr>
              <a:t>Testing in Network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DBAA5-1A28-DE91-A29D-03C0641E6B51}"/>
              </a:ext>
            </a:extLst>
          </p:cNvPr>
          <p:cNvSpPr txBox="1"/>
          <p:nvPr/>
        </p:nvSpPr>
        <p:spPr>
          <a:xfrm>
            <a:off x="658580" y="1171366"/>
            <a:ext cx="64829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Testing:</a:t>
            </a:r>
          </a:p>
          <a:p>
            <a:pPr marL="285750" lvl="3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tested all device configurations  IP addressing , VLANs ,(</a:t>
            </a:r>
            <a:r>
              <a:rPr lang="en-US" sz="1600" dirty="0" err="1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etc</a:t>
            </a: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).</a:t>
            </a:r>
          </a:p>
          <a:p>
            <a:pPr marL="285750" lvl="6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Simulated network traffic to ensure stable connectivity.</a:t>
            </a:r>
          </a:p>
          <a:p>
            <a:pPr marL="285750" lvl="6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Verified access between PCs and servers to catch issues early.</a:t>
            </a:r>
          </a:p>
          <a:p>
            <a:pPr lvl="3"/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lvl="3"/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Failover:</a:t>
            </a:r>
          </a:p>
          <a:p>
            <a:pPr lvl="3"/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rlow"/>
            </a:endParaRP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Implemented redundancy using multiple links and backup paths.</a:t>
            </a: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Used multilayer switches for faster internal failover.</a:t>
            </a:r>
          </a:p>
          <a:p>
            <a:pPr marL="285750" lvl="3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latin typeface="Baskervville" panose="020B0604020202020204" charset="0"/>
                <a:sym typeface="Barlow"/>
              </a:rPr>
              <a:t>    Ensured the network stays active during device or link failure.</a:t>
            </a:r>
            <a:endParaRPr lang="en-US" sz="1600" dirty="0">
              <a:solidFill>
                <a:schemeClr val="dk1"/>
              </a:solidFill>
              <a:latin typeface="Baskervville" panose="020B0604020202020204" charset="0"/>
              <a:sym typeface="Baskervville"/>
            </a:endParaRPr>
          </a:p>
        </p:txBody>
      </p:sp>
      <p:pic>
        <p:nvPicPr>
          <p:cNvPr id="19" name="Graphic 18" descr="Clipboard Mixed outline">
            <a:extLst>
              <a:ext uri="{FF2B5EF4-FFF2-40B4-BE49-F238E27FC236}">
                <a16:creationId xmlns:a16="http://schemas.microsoft.com/office/drawing/2014/main" id="{3EAB6D1C-1FC7-8AD0-7EC3-138A763A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1534" y="1644820"/>
            <a:ext cx="1853857" cy="18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1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2190147" y="2467925"/>
            <a:ext cx="6053198" cy="1384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Challenges</a:t>
            </a:r>
            <a:r>
              <a:rPr lang="en-US" sz="4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4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/>
              <a:t> &amp; solutions</a:t>
            </a:r>
            <a:endParaRPr lang="en-US" dirty="0"/>
          </a:p>
        </p:txBody>
      </p:sp>
      <p:sp>
        <p:nvSpPr>
          <p:cNvPr id="342" name="Google Shape;342;p49"/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cxnSp>
        <p:nvCxnSpPr>
          <p:cNvPr id="344" name="Google Shape;344;p49"/>
          <p:cNvCxnSpPr>
            <a:cxnSpLocks/>
            <a:endCxn id="341" idx="1"/>
          </p:cNvCxnSpPr>
          <p:nvPr/>
        </p:nvCxnSpPr>
        <p:spPr>
          <a:xfrm>
            <a:off x="-89377" y="3160238"/>
            <a:ext cx="22795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11DA3614-9E76-80B0-87A5-A1F05D15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>
            <a:extLst>
              <a:ext uri="{FF2B5EF4-FFF2-40B4-BE49-F238E27FC236}">
                <a16:creationId xmlns:a16="http://schemas.microsoft.com/office/drawing/2014/main" id="{85AD2E3F-EED6-44F6-6E7A-ABD127AC5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C265EA-2380-895F-E480-1A2F7E37AF41}"/>
              </a:ext>
            </a:extLst>
          </p:cNvPr>
          <p:cNvSpPr txBox="1"/>
          <p:nvPr/>
        </p:nvSpPr>
        <p:spPr>
          <a:xfrm>
            <a:off x="593815" y="1454586"/>
            <a:ext cx="71131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Baskervville"/>
              </a:rPr>
              <a:t>Joseph George Wahba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Baskervville"/>
              </a:rPr>
              <a:t>Menna-Allah Ahmed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Baskervville"/>
              </a:rPr>
              <a:t>Abdelhalim Ramadan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Baskervville"/>
              </a:rPr>
              <a:t>Zeyad Muhamed Yehya</a:t>
            </a:r>
          </a:p>
        </p:txBody>
      </p:sp>
    </p:spTree>
    <p:extLst>
      <p:ext uri="{BB962C8B-B14F-4D97-AF65-F5344CB8AC3E}">
        <p14:creationId xmlns:p14="http://schemas.microsoft.com/office/powerpoint/2010/main" val="424350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">
            <a:extLst>
              <a:ext uri="{FF2B5EF4-FFF2-40B4-BE49-F238E27FC236}">
                <a16:creationId xmlns:a16="http://schemas.microsoft.com/office/drawing/2014/main" id="{0F7375D4-23C7-D30D-E713-E02AAC081F63}"/>
              </a:ext>
            </a:extLst>
          </p:cNvPr>
          <p:cNvSpPr>
            <a:spLocks/>
          </p:cNvSpPr>
          <p:nvPr/>
        </p:nvSpPr>
        <p:spPr bwMode="auto">
          <a:xfrm>
            <a:off x="77062" y="1672737"/>
            <a:ext cx="6873807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Scalability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Used VLANs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OSPF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(Open Shortest Path First)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for 	easy expansion.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Broadcast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Traffic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VLANs reduced unnecessary</a:t>
            </a:r>
            <a:r>
              <a:rPr lang="en-US" altLang="en-US" sz="1600" dirty="0">
                <a:solidFill>
                  <a:schemeClr val="tx1"/>
                </a:solidFill>
                <a:latin typeface="Baskervville" panose="020B0604020202020204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broadcasts.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Redundancy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HSRP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(Hot Standby Router Protocol)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STP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(Spanning 	Tree Protocol)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ensured backup paths.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Security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Used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ACLs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</a:t>
            </a:r>
            <a:r>
              <a:rPr lang="en-US" altLang="en-US" sz="1100" dirty="0">
                <a:solidFill>
                  <a:schemeClr val="tx1"/>
                </a:solidFill>
                <a:latin typeface="Baskervville" panose="020B0604020202020204" charset="0"/>
              </a:rPr>
              <a:t>(Access Control List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and VLANs to protect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vill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         Monitoring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ville" panose="020B0604020202020204" charset="0"/>
              </a:rPr>
              <a:t> → Syslog server helped with centralized logging.</a:t>
            </a:r>
          </a:p>
        </p:txBody>
      </p:sp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 &amp; </a:t>
            </a:r>
            <a:r>
              <a:rPr lang="en-US" dirty="0" err="1"/>
              <a:t>Soultions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8F2766-AC96-7ECF-EC8D-3EB252CF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45" y="1289685"/>
            <a:ext cx="2564130" cy="2564130"/>
          </a:xfrm>
          <a:prstGeom prst="rect">
            <a:avLst/>
          </a:prstGeom>
        </p:spPr>
      </p:pic>
      <p:pic>
        <p:nvPicPr>
          <p:cNvPr id="51" name="Graphic 50" descr="Arrow: Slight curve outline">
            <a:extLst>
              <a:ext uri="{FF2B5EF4-FFF2-40B4-BE49-F238E27FC236}">
                <a16:creationId xmlns:a16="http://schemas.microsoft.com/office/drawing/2014/main" id="{2E03AC00-0460-B616-CDA6-3E551EF8E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1672737"/>
            <a:ext cx="400492" cy="400492"/>
          </a:xfrm>
          <a:prstGeom prst="rect">
            <a:avLst/>
          </a:prstGeom>
        </p:spPr>
      </p:pic>
      <p:pic>
        <p:nvPicPr>
          <p:cNvPr id="52" name="Graphic 51" descr="Arrow: Slight curve outline">
            <a:extLst>
              <a:ext uri="{FF2B5EF4-FFF2-40B4-BE49-F238E27FC236}">
                <a16:creationId xmlns:a16="http://schemas.microsoft.com/office/drawing/2014/main" id="{2A3F1E4F-9D5D-1547-ACF2-F6253A170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2463455"/>
            <a:ext cx="400492" cy="400492"/>
          </a:xfrm>
          <a:prstGeom prst="rect">
            <a:avLst/>
          </a:prstGeom>
        </p:spPr>
      </p:pic>
      <p:pic>
        <p:nvPicPr>
          <p:cNvPr id="53" name="Graphic 52" descr="Arrow: Slight curve outline">
            <a:extLst>
              <a:ext uri="{FF2B5EF4-FFF2-40B4-BE49-F238E27FC236}">
                <a16:creationId xmlns:a16="http://schemas.microsoft.com/office/drawing/2014/main" id="{C2B7D0DA-CDE9-08D3-DA2B-D2005D84D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2995794"/>
            <a:ext cx="400492" cy="400492"/>
          </a:xfrm>
          <a:prstGeom prst="rect">
            <a:avLst/>
          </a:prstGeom>
        </p:spPr>
      </p:pic>
      <p:pic>
        <p:nvPicPr>
          <p:cNvPr id="54" name="Graphic 53" descr="Arrow: Slight curve outline">
            <a:extLst>
              <a:ext uri="{FF2B5EF4-FFF2-40B4-BE49-F238E27FC236}">
                <a16:creationId xmlns:a16="http://schemas.microsoft.com/office/drawing/2014/main" id="{BD80CD0B-5396-C9D1-A9A9-AA0DD3856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867" y="3694561"/>
            <a:ext cx="400492" cy="400492"/>
          </a:xfrm>
          <a:prstGeom prst="rect">
            <a:avLst/>
          </a:prstGeom>
        </p:spPr>
      </p:pic>
      <p:pic>
        <p:nvPicPr>
          <p:cNvPr id="55" name="Graphic 54" descr="Arrow: Slight curve outline">
            <a:extLst>
              <a:ext uri="{FF2B5EF4-FFF2-40B4-BE49-F238E27FC236}">
                <a16:creationId xmlns:a16="http://schemas.microsoft.com/office/drawing/2014/main" id="{75BC7461-7934-B36C-CD6F-CA2E92E05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698" y="4226900"/>
            <a:ext cx="400492" cy="400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8898D311-3183-1603-0BCE-24C62D10F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25B153F4-801E-D431-5D13-8DCF9DD25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47" y="2248186"/>
            <a:ext cx="6053198" cy="1384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Future</a:t>
            </a:r>
            <a:r>
              <a:rPr lang="en-US" sz="6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Enhancements</a:t>
            </a:r>
            <a:endParaRPr lang="en-US"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49FB1C8F-A723-711B-56D7-FD5CF85BD43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7AE54B8-3017-99B1-EB17-6DDB9411A7CC}"/>
              </a:ext>
            </a:extLst>
          </p:cNvPr>
          <p:cNvCxnSpPr>
            <a:cxnSpLocks/>
            <a:endCxn id="341" idx="1"/>
          </p:cNvCxnSpPr>
          <p:nvPr/>
        </p:nvCxnSpPr>
        <p:spPr>
          <a:xfrm>
            <a:off x="-89377" y="2940499"/>
            <a:ext cx="227952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100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>
          <a:extLst>
            <a:ext uri="{FF2B5EF4-FFF2-40B4-BE49-F238E27FC236}">
              <a16:creationId xmlns:a16="http://schemas.microsoft.com/office/drawing/2014/main" id="{4C8B4A2D-0384-0326-1DAD-1344001D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>
            <a:extLst>
              <a:ext uri="{FF2B5EF4-FFF2-40B4-BE49-F238E27FC236}">
                <a16:creationId xmlns:a16="http://schemas.microsoft.com/office/drawing/2014/main" id="{27904B51-1171-BFCC-A505-2206B9299D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Enhancement</a:t>
            </a:r>
          </a:p>
        </p:txBody>
      </p:sp>
      <p:sp>
        <p:nvSpPr>
          <p:cNvPr id="468" name="Google Shape;468;p57">
            <a:extLst>
              <a:ext uri="{FF2B5EF4-FFF2-40B4-BE49-F238E27FC236}">
                <a16:creationId xmlns:a16="http://schemas.microsoft.com/office/drawing/2014/main" id="{3FAF57B1-453E-3D0B-8F05-04CCD7567E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4015" y="1514696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Stronger Security</a:t>
            </a:r>
            <a:endParaRPr sz="2200" dirty="0"/>
          </a:p>
        </p:txBody>
      </p:sp>
      <p:sp>
        <p:nvSpPr>
          <p:cNvPr id="469" name="Google Shape;469;p57">
            <a:extLst>
              <a:ext uri="{FF2B5EF4-FFF2-40B4-BE49-F238E27FC236}">
                <a16:creationId xmlns:a16="http://schemas.microsoft.com/office/drawing/2014/main" id="{DF9A7768-9A65-1C52-6EA1-1AC849AFCAF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168087" y="1578383"/>
            <a:ext cx="438049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Add </a:t>
            </a:r>
            <a:r>
              <a:rPr lang="en-US" b="1" dirty="0"/>
              <a:t>NGFW</a:t>
            </a:r>
            <a:r>
              <a:rPr lang="en-US" sz="1100" dirty="0"/>
              <a:t>(Next-Generation Firewall) </a:t>
            </a:r>
            <a:r>
              <a:rPr lang="en-US" sz="2400" dirty="0"/>
              <a:t>,</a:t>
            </a:r>
            <a:r>
              <a:rPr lang="en-US" b="1" dirty="0"/>
              <a:t>IDS</a:t>
            </a:r>
            <a:r>
              <a:rPr lang="en-US" dirty="0"/>
              <a:t> </a:t>
            </a:r>
            <a:r>
              <a:rPr lang="en-US" sz="1100" dirty="0"/>
              <a:t>(Intrusion Detection System)</a:t>
            </a:r>
            <a:r>
              <a:rPr lang="en-US" dirty="0"/>
              <a:t> for advanced threat protection.</a:t>
            </a:r>
            <a:endParaRPr dirty="0"/>
          </a:p>
        </p:txBody>
      </p:sp>
      <p:sp>
        <p:nvSpPr>
          <p:cNvPr id="470" name="Google Shape;470;p57">
            <a:extLst>
              <a:ext uri="{FF2B5EF4-FFF2-40B4-BE49-F238E27FC236}">
                <a16:creationId xmlns:a16="http://schemas.microsoft.com/office/drawing/2014/main" id="{3B271B05-D2AD-5211-02D1-09584F9F11C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9721" y="2116713"/>
            <a:ext cx="278382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Network Automation</a:t>
            </a:r>
            <a:endParaRPr sz="2200" dirty="0"/>
          </a:p>
        </p:txBody>
      </p:sp>
      <p:sp>
        <p:nvSpPr>
          <p:cNvPr id="471" name="Google Shape;471;p57">
            <a:extLst>
              <a:ext uri="{FF2B5EF4-FFF2-40B4-BE49-F238E27FC236}">
                <a16:creationId xmlns:a16="http://schemas.microsoft.com/office/drawing/2014/main" id="{7F6AC9A9-86DE-3B6B-21B7-CB762050CB6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168087" y="2184778"/>
            <a:ext cx="4536434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tools like </a:t>
            </a:r>
            <a:r>
              <a:rPr lang="en-US" b="1" dirty="0"/>
              <a:t>Python</a:t>
            </a:r>
            <a:r>
              <a:rPr lang="en-US" dirty="0"/>
              <a:t> for config and monitoring.</a:t>
            </a:r>
            <a:endParaRPr dirty="0"/>
          </a:p>
        </p:txBody>
      </p:sp>
      <p:sp>
        <p:nvSpPr>
          <p:cNvPr id="472" name="Google Shape;472;p57">
            <a:extLst>
              <a:ext uri="{FF2B5EF4-FFF2-40B4-BE49-F238E27FC236}">
                <a16:creationId xmlns:a16="http://schemas.microsoft.com/office/drawing/2014/main" id="{20E775A7-7391-2875-2334-97E3BBED811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24015" y="2693471"/>
            <a:ext cx="2471429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Cloud Integration</a:t>
            </a:r>
            <a:endParaRPr sz="2200" dirty="0"/>
          </a:p>
        </p:txBody>
      </p:sp>
      <p:sp>
        <p:nvSpPr>
          <p:cNvPr id="473" name="Google Shape;473;p57">
            <a:extLst>
              <a:ext uri="{FF2B5EF4-FFF2-40B4-BE49-F238E27FC236}">
                <a16:creationId xmlns:a16="http://schemas.microsoft.com/office/drawing/2014/main" id="{2E635E5A-8344-B926-D775-9EF8508467D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to </a:t>
            </a:r>
            <a:r>
              <a:rPr lang="en-US" b="1" dirty="0"/>
              <a:t>AWS</a:t>
            </a:r>
            <a:r>
              <a:rPr lang="en-US" dirty="0"/>
              <a:t> </a:t>
            </a:r>
            <a:r>
              <a:rPr lang="en-US" sz="1400" dirty="0"/>
              <a:t>(Amazone web server) </a:t>
            </a:r>
            <a:r>
              <a:rPr lang="en-US" dirty="0"/>
              <a:t>for storage &amp; scalability.</a:t>
            </a:r>
            <a:endParaRPr dirty="0"/>
          </a:p>
        </p:txBody>
      </p:sp>
      <p:sp>
        <p:nvSpPr>
          <p:cNvPr id="474" name="Google Shape;474;p57">
            <a:extLst>
              <a:ext uri="{FF2B5EF4-FFF2-40B4-BE49-F238E27FC236}">
                <a16:creationId xmlns:a16="http://schemas.microsoft.com/office/drawing/2014/main" id="{84A4460F-D2CF-5056-5E3A-0A31DD90E77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61868" y="3326549"/>
            <a:ext cx="2821674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SDN Implementation</a:t>
            </a:r>
            <a:endParaRPr sz="2200" dirty="0"/>
          </a:p>
        </p:txBody>
      </p:sp>
      <p:sp>
        <p:nvSpPr>
          <p:cNvPr id="475" name="Google Shape;475;p57">
            <a:extLst>
              <a:ext uri="{FF2B5EF4-FFF2-40B4-BE49-F238E27FC236}">
                <a16:creationId xmlns:a16="http://schemas.microsoft.com/office/drawing/2014/main" id="{731E98F1-F3B7-37A6-867D-E1AE6FA80B3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Introduce </a:t>
            </a:r>
            <a:r>
              <a:rPr lang="en-US" b="1" dirty="0"/>
              <a:t>SDN </a:t>
            </a:r>
            <a:r>
              <a:rPr lang="en-US" sz="1000" dirty="0"/>
              <a:t>(Software-Defined Networking) </a:t>
            </a:r>
            <a:r>
              <a:rPr lang="en-US" dirty="0"/>
              <a:t>for smarter traffic control.</a:t>
            </a:r>
            <a:endParaRPr dirty="0"/>
          </a:p>
        </p:txBody>
      </p:sp>
      <p:sp>
        <p:nvSpPr>
          <p:cNvPr id="476" name="Google Shape;476;p57">
            <a:extLst>
              <a:ext uri="{FF2B5EF4-FFF2-40B4-BE49-F238E27FC236}">
                <a16:creationId xmlns:a16="http://schemas.microsoft.com/office/drawing/2014/main" id="{F7853778-4D01-E3C1-2377-8E77E6BE55E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824015" y="3865376"/>
            <a:ext cx="276270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/>
              <a:t>AI &amp; ML Integration</a:t>
            </a:r>
            <a:endParaRPr sz="2200" dirty="0"/>
          </a:p>
        </p:txBody>
      </p:sp>
      <p:sp>
        <p:nvSpPr>
          <p:cNvPr id="477" name="Google Shape;477;p57">
            <a:extLst>
              <a:ext uri="{FF2B5EF4-FFF2-40B4-BE49-F238E27FC236}">
                <a16:creationId xmlns:a16="http://schemas.microsoft.com/office/drawing/2014/main" id="{FF5FB208-3600-D4B5-C9E8-FBC01090A4B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111131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</a:t>
            </a:r>
            <a:r>
              <a:rPr lang="en-US" b="1" dirty="0"/>
              <a:t>AI/ML</a:t>
            </a:r>
            <a:r>
              <a:rPr lang="en-US" dirty="0"/>
              <a:t> for anomaly detection and performance tuning.</a:t>
            </a:r>
            <a:endParaRPr dirty="0"/>
          </a:p>
        </p:txBody>
      </p:sp>
      <p:cxnSp>
        <p:nvCxnSpPr>
          <p:cNvPr id="478" name="Google Shape;478;p57">
            <a:extLst>
              <a:ext uri="{FF2B5EF4-FFF2-40B4-BE49-F238E27FC236}">
                <a16:creationId xmlns:a16="http://schemas.microsoft.com/office/drawing/2014/main" id="{4903B31D-6C8C-FFCE-0FCC-D4F460B512A1}"/>
              </a:ext>
            </a:extLst>
          </p:cNvPr>
          <p:cNvCxnSpPr>
            <a:cxnSpLocks/>
          </p:cNvCxnSpPr>
          <p:nvPr/>
        </p:nvCxnSpPr>
        <p:spPr>
          <a:xfrm flipH="1">
            <a:off x="-74287" y="1676100"/>
            <a:ext cx="7942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7">
            <a:extLst>
              <a:ext uri="{FF2B5EF4-FFF2-40B4-BE49-F238E27FC236}">
                <a16:creationId xmlns:a16="http://schemas.microsoft.com/office/drawing/2014/main" id="{69BAA5C0-5495-B8EF-38E7-5E6F9B42AC5B}"/>
              </a:ext>
            </a:extLst>
          </p:cNvPr>
          <p:cNvCxnSpPr>
            <a:cxnSpLocks/>
          </p:cNvCxnSpPr>
          <p:nvPr/>
        </p:nvCxnSpPr>
        <p:spPr>
          <a:xfrm flipH="1">
            <a:off x="-65887" y="2276283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7">
            <a:extLst>
              <a:ext uri="{FF2B5EF4-FFF2-40B4-BE49-F238E27FC236}">
                <a16:creationId xmlns:a16="http://schemas.microsoft.com/office/drawing/2014/main" id="{4DCE9ED4-6801-36D8-1777-B22DDEF61449}"/>
              </a:ext>
            </a:extLst>
          </p:cNvPr>
          <p:cNvCxnSpPr>
            <a:cxnSpLocks/>
          </p:cNvCxnSpPr>
          <p:nvPr/>
        </p:nvCxnSpPr>
        <p:spPr>
          <a:xfrm flipH="1">
            <a:off x="-57787" y="2876465"/>
            <a:ext cx="777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7">
            <a:extLst>
              <a:ext uri="{FF2B5EF4-FFF2-40B4-BE49-F238E27FC236}">
                <a16:creationId xmlns:a16="http://schemas.microsoft.com/office/drawing/2014/main" id="{765A8E64-7873-3450-F6D4-6A407A57B785}"/>
              </a:ext>
            </a:extLst>
          </p:cNvPr>
          <p:cNvCxnSpPr>
            <a:cxnSpLocks/>
          </p:cNvCxnSpPr>
          <p:nvPr/>
        </p:nvCxnSpPr>
        <p:spPr>
          <a:xfrm flipH="1">
            <a:off x="-65887" y="3481869"/>
            <a:ext cx="7858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7">
            <a:extLst>
              <a:ext uri="{FF2B5EF4-FFF2-40B4-BE49-F238E27FC236}">
                <a16:creationId xmlns:a16="http://schemas.microsoft.com/office/drawing/2014/main" id="{2BDB2D52-F51E-42FB-0AEE-39BAF6FC6933}"/>
              </a:ext>
            </a:extLst>
          </p:cNvPr>
          <p:cNvCxnSpPr>
            <a:cxnSpLocks/>
          </p:cNvCxnSpPr>
          <p:nvPr/>
        </p:nvCxnSpPr>
        <p:spPr>
          <a:xfrm flipH="1">
            <a:off x="-90787" y="4083886"/>
            <a:ext cx="8107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22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build="p"/>
      <p:bldP spid="469" grpId="0" build="p"/>
      <p:bldP spid="470" grpId="0" build="p"/>
      <p:bldP spid="471" grpId="0" build="p"/>
      <p:bldP spid="472" grpId="0" build="p"/>
      <p:bldP spid="473" grpId="0" build="p"/>
      <p:bldP spid="474" grpId="0" build="p"/>
      <p:bldP spid="475" grpId="0" build="p"/>
      <p:bldP spid="476" grpId="0" build="p"/>
      <p:bldP spid="47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7DD1B83D-A679-BD39-9F25-1B2C63BD5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380D97BB-2B02-4A50-9029-6BC09AE891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Baskervville"/>
                <a:sym typeface="Baskervville"/>
              </a:rPr>
              <a:t>Conclusion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F4F30336-B9C6-C0B8-DE57-86441491C8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281823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AFC3C23-4DE2-DFF3-0CCB-40A751D7D3CD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3956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>
          <a:extLst>
            <a:ext uri="{FF2B5EF4-FFF2-40B4-BE49-F238E27FC236}">
              <a16:creationId xmlns:a16="http://schemas.microsoft.com/office/drawing/2014/main" id="{77D6A430-AE0A-5279-4125-944E8B1D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>
            <a:extLst>
              <a:ext uri="{FF2B5EF4-FFF2-40B4-BE49-F238E27FC236}">
                <a16:creationId xmlns:a16="http://schemas.microsoft.com/office/drawing/2014/main" id="{3AA923B9-C2FA-CE68-93AE-BF278FF63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</a:p>
        </p:txBody>
      </p:sp>
      <p:sp>
        <p:nvSpPr>
          <p:cNvPr id="350" name="Google Shape;350;p50">
            <a:extLst>
              <a:ext uri="{FF2B5EF4-FFF2-40B4-BE49-F238E27FC236}">
                <a16:creationId xmlns:a16="http://schemas.microsoft.com/office/drawing/2014/main" id="{C1304219-51E5-BD4C-E120-AB15598A2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376" y="1020756"/>
            <a:ext cx="6940154" cy="383166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r>
              <a:rPr lang="en-US" sz="2000" dirty="0">
                <a:solidFill>
                  <a:schemeClr val="tx1"/>
                </a:solidFill>
                <a:latin typeface="Baskervville"/>
                <a:sym typeface="Baskervville"/>
              </a:rPr>
              <a:t>Campus Area Network (CAN) Design Highlights</a:t>
            </a: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 marL="0" indent="0">
              <a:lnSpc>
                <a:spcPct val="100000"/>
              </a:lnSpc>
              <a:buSzPts val="3500"/>
              <a:buNone/>
            </a:pPr>
            <a:endParaRPr lang="en-US" sz="2000" dirty="0">
              <a:solidFill>
                <a:schemeClr val="tx1"/>
              </a:solidFill>
              <a:latin typeface="Baskervville"/>
              <a:sym typeface="Baskervville"/>
            </a:endParaRPr>
          </a:p>
          <a:p>
            <a:pPr>
              <a:buNone/>
            </a:pPr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237DC7-5DEC-1A93-C776-CA4CF44272F0}"/>
              </a:ext>
            </a:extLst>
          </p:cNvPr>
          <p:cNvSpPr/>
          <p:nvPr/>
        </p:nvSpPr>
        <p:spPr>
          <a:xfrm>
            <a:off x="308873" y="2124968"/>
            <a:ext cx="2689508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Performance &amp; Growth</a:t>
            </a:r>
          </a:p>
          <a:p>
            <a:r>
              <a:rPr lang="en-US" dirty="0">
                <a:latin typeface="Baskervville" panose="020B0604020202020204" charset="0"/>
              </a:rPr>
              <a:t>     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Easy to manage &amp; scale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Ready for future needs</a:t>
            </a:r>
          </a:p>
          <a:p>
            <a:pPr marL="285750" indent="-285750"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Fast and stable</a:t>
            </a:r>
          </a:p>
          <a:p>
            <a:pPr>
              <a:buSzPct val="80000"/>
            </a:pPr>
            <a:r>
              <a:rPr lang="en-US" sz="1300" dirty="0">
                <a:latin typeface="Baskervville" panose="020B0604020202020204" charset="0"/>
              </a:rPr>
              <a:t>      connectivity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C47B53-B707-2043-4AFB-F583F05A91EB}"/>
              </a:ext>
            </a:extLst>
          </p:cNvPr>
          <p:cNvSpPr/>
          <p:nvPr/>
        </p:nvSpPr>
        <p:spPr>
          <a:xfrm>
            <a:off x="3283786" y="2124967"/>
            <a:ext cx="2740823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Network Security</a:t>
            </a:r>
          </a:p>
          <a:p>
            <a:pPr algn="ctr"/>
            <a:endParaRPr lang="en-US" sz="1300" dirty="0"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Blocks unauthorized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ACLs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Secures VLAN communication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846E56-17F8-A264-7EB1-E81BDEDBE377}"/>
              </a:ext>
            </a:extLst>
          </p:cNvPr>
          <p:cNvSpPr/>
          <p:nvPr/>
        </p:nvSpPr>
        <p:spPr>
          <a:xfrm>
            <a:off x="6310014" y="2124967"/>
            <a:ext cx="2740823" cy="18161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002">
            <a:schemeClr val="dk1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 dirty="0">
              <a:latin typeface="Baskervville" panose="020B0604020202020204" charset="0"/>
            </a:endParaRPr>
          </a:p>
          <a:p>
            <a:pPr algn="ctr"/>
            <a:r>
              <a:rPr lang="en-US" sz="1500" b="1" dirty="0">
                <a:latin typeface="Baskervville" panose="020B0604020202020204" charset="0"/>
              </a:rPr>
              <a:t>Redundancy &amp; Uptime</a:t>
            </a:r>
          </a:p>
          <a:p>
            <a:pPr algn="ctr"/>
            <a:endParaRPr lang="en-US" sz="1300" dirty="0">
              <a:latin typeface="Baskervvill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Ensures continuous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HSRP</a:t>
            </a:r>
            <a:r>
              <a:rPr lang="en-US" sz="700" dirty="0">
                <a:latin typeface="Baskervville" panose="020B0604020202020204" charset="0"/>
              </a:rPr>
              <a:t> </a:t>
            </a:r>
            <a:r>
              <a:rPr lang="en-US" sz="1300" dirty="0">
                <a:latin typeface="Baskervville" panose="020B0604020202020204" charset="0"/>
              </a:rPr>
              <a:t>and STP for failover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Baskervville" panose="020B0604020202020204" charset="0"/>
              </a:rPr>
              <a:t>Supports seamless failover for critical services.</a:t>
            </a:r>
          </a:p>
          <a:p>
            <a:pPr algn="ctr"/>
            <a:endParaRPr lang="en-US" dirty="0">
              <a:latin typeface="Baskervvill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82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 build="p"/>
      <p:bldP spid="14" grpId="0" animBg="1"/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1019375" y="1139386"/>
            <a:ext cx="7105249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7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3331109" y="1883551"/>
            <a:ext cx="213902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5869491" y="1883551"/>
            <a:ext cx="2401500" cy="953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Project</a:t>
            </a:r>
          </a:p>
          <a:p>
            <a:pPr marL="0" indent="0"/>
            <a:r>
              <a:rPr lang="en-US" altLang="en-US" dirty="0"/>
              <a:t> Phases</a:t>
            </a: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766348" y="3632572"/>
            <a:ext cx="2404800" cy="851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b="1" dirty="0"/>
              <a:t>Challenges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</a:p>
          <a:p>
            <a:pPr marL="0" indent="0"/>
            <a:r>
              <a:rPr lang="en-US" b="1" dirty="0"/>
              <a:t> &amp; solutions</a:t>
            </a:r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7"/>
          </p:nvPr>
        </p:nvSpPr>
        <p:spPr>
          <a:xfrm>
            <a:off x="3229109" y="3596640"/>
            <a:ext cx="2404800" cy="923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endParaRPr lang="en-US" b="1" dirty="0"/>
          </a:p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endParaRPr lang="en-US" b="1" dirty="0"/>
          </a:p>
        </p:txBody>
      </p:sp>
      <p:sp>
        <p:nvSpPr>
          <p:cNvPr id="7" name="Google Shape;323;p47">
            <a:extLst>
              <a:ext uri="{FF2B5EF4-FFF2-40B4-BE49-F238E27FC236}">
                <a16:creationId xmlns:a16="http://schemas.microsoft.com/office/drawing/2014/main" id="{322A4422-FF0F-B9E5-CBFF-2F5C68F8B679}"/>
              </a:ext>
            </a:extLst>
          </p:cNvPr>
          <p:cNvSpPr txBox="1">
            <a:spLocks/>
          </p:cNvSpPr>
          <p:nvPr/>
        </p:nvSpPr>
        <p:spPr>
          <a:xfrm>
            <a:off x="720000" y="308123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8" name="Google Shape;326;p47">
            <a:extLst>
              <a:ext uri="{FF2B5EF4-FFF2-40B4-BE49-F238E27FC236}">
                <a16:creationId xmlns:a16="http://schemas.microsoft.com/office/drawing/2014/main" id="{B539E7F7-7808-5AB2-D480-F9AC321BC4BA}"/>
              </a:ext>
            </a:extLst>
          </p:cNvPr>
          <p:cNvSpPr txBox="1">
            <a:spLocks/>
          </p:cNvSpPr>
          <p:nvPr/>
        </p:nvSpPr>
        <p:spPr>
          <a:xfrm>
            <a:off x="3303677" y="3656302"/>
            <a:ext cx="2193888" cy="827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r>
              <a:rPr lang="en-US" b="1" dirty="0"/>
              <a:t>Future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Enhancements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B6E7B-A217-4933-1592-D0E1B020BAE2}"/>
              </a:ext>
            </a:extLst>
          </p:cNvPr>
          <p:cNvSpPr txBox="1"/>
          <p:nvPr/>
        </p:nvSpPr>
        <p:spPr>
          <a:xfrm>
            <a:off x="6141039" y="3703269"/>
            <a:ext cx="2129952" cy="495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Baskervville"/>
                <a:sym typeface="Baskervville"/>
              </a:rPr>
              <a:t>Conclusion</a:t>
            </a:r>
          </a:p>
        </p:txBody>
      </p:sp>
      <p:sp>
        <p:nvSpPr>
          <p:cNvPr id="2" name="Google Shape;320;p47">
            <a:extLst>
              <a:ext uri="{FF2B5EF4-FFF2-40B4-BE49-F238E27FC236}">
                <a16:creationId xmlns:a16="http://schemas.microsoft.com/office/drawing/2014/main" id="{B018B134-480F-5240-1D7F-1040BA666CE7}"/>
              </a:ext>
            </a:extLst>
          </p:cNvPr>
          <p:cNvSpPr txBox="1">
            <a:spLocks/>
          </p:cNvSpPr>
          <p:nvPr/>
        </p:nvSpPr>
        <p:spPr>
          <a:xfrm>
            <a:off x="6188135" y="314904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pPr algn="just"/>
            <a:r>
              <a:rPr lang="en" dirty="0"/>
              <a:t>6</a:t>
            </a:r>
          </a:p>
        </p:txBody>
      </p:sp>
      <p:sp>
        <p:nvSpPr>
          <p:cNvPr id="3" name="Google Shape;341;p49">
            <a:extLst>
              <a:ext uri="{FF2B5EF4-FFF2-40B4-BE49-F238E27FC236}">
                <a16:creationId xmlns:a16="http://schemas.microsoft.com/office/drawing/2014/main" id="{EB0554AF-4272-1CC1-DEAF-53A593C822AB}"/>
              </a:ext>
            </a:extLst>
          </p:cNvPr>
          <p:cNvSpPr txBox="1">
            <a:spLocks/>
          </p:cNvSpPr>
          <p:nvPr/>
        </p:nvSpPr>
        <p:spPr>
          <a:xfrm>
            <a:off x="587683" y="1582356"/>
            <a:ext cx="5079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800" dirty="0"/>
              <a:t>Abbreviations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/>
      <p:bldP spid="319" grpId="0"/>
      <p:bldP spid="320" grpId="0"/>
      <p:bldP spid="321" grpId="0"/>
      <p:bldP spid="323" grpId="0"/>
      <p:bldP spid="324" grpId="0" build="p"/>
      <p:bldP spid="325" grpId="0" build="p"/>
      <p:bldP spid="326" grpId="0" build="p"/>
      <p:bldP spid="327" grpId="0" build="p"/>
      <p:bldP spid="7" grpId="0"/>
      <p:bldP spid="8" grpId="0"/>
      <p:bldP spid="18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A7A8EF3F-7D88-77B2-7B5D-AEB5F048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E52D26D9-F2F0-0D92-3E62-545756666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Abbreviations 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681BC9F4-8B77-4E15-1D54-67838B2A67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66FE1CBB-3DBC-B1C4-5DB2-A4BBE83569E2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796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90ADF293-87B7-5BDB-6DD9-2C1006C24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6B171-4577-5845-A057-6273ED028DB9}"/>
              </a:ext>
            </a:extLst>
          </p:cNvPr>
          <p:cNvSpPr txBox="1"/>
          <p:nvPr/>
        </p:nvSpPr>
        <p:spPr>
          <a:xfrm>
            <a:off x="450513" y="877107"/>
            <a:ext cx="8693487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OSPF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Open Shortest Path First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HSRP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Hot Standby Router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STP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Spanning Tree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dk1"/>
                </a:solidFill>
                <a:latin typeface="Baskervville"/>
              </a:rPr>
              <a:t>DHCP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Dynamic Host Configuration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DNS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Domain Name System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FTP</a:t>
            </a:r>
            <a:r>
              <a:rPr lang="en-US" sz="1800" dirty="0">
                <a:solidFill>
                  <a:schemeClr val="dk1"/>
                </a:solidFill>
                <a:latin typeface="Baskervvill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 File Transfer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NTP</a:t>
            </a:r>
            <a:r>
              <a:rPr lang="en-US" sz="1800" dirty="0">
                <a:solidFill>
                  <a:schemeClr val="dk1"/>
                </a:solidFill>
                <a:latin typeface="Baskervvill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Network Time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Syslog</a:t>
            </a:r>
            <a:r>
              <a:rPr lang="en-US" sz="1800" dirty="0">
                <a:solidFill>
                  <a:schemeClr val="dk1"/>
                </a:solidFill>
                <a:latin typeface="Baskervville"/>
              </a:rPr>
              <a:t> 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 System Logging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ACL</a:t>
            </a:r>
            <a:r>
              <a:rPr lang="en-US" sz="1800" dirty="0">
                <a:solidFill>
                  <a:schemeClr val="dk1"/>
                </a:solidFill>
                <a:latin typeface="Baskervville"/>
              </a:rPr>
              <a:t> 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 Access Control List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VLAN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  :  Virtual Local Area Network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IP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  :  Internet Protocol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NGFW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  :  Next-Generation Firewall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IDS</a:t>
            </a:r>
            <a:r>
              <a:rPr lang="en-US" sz="1600" b="1" dirty="0">
                <a:solidFill>
                  <a:schemeClr val="dk1"/>
                </a:solidFill>
                <a:latin typeface="Baskervville"/>
              </a:rPr>
              <a:t>  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 :  Intrusion Detection System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SDN 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 :  Software-Defined Networking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Baskervville"/>
              </a:rPr>
              <a:t>DMZ</a:t>
            </a:r>
            <a:r>
              <a:rPr lang="en-US" sz="1600" dirty="0">
                <a:solidFill>
                  <a:schemeClr val="dk1"/>
                </a:solidFill>
                <a:latin typeface="Baskervville"/>
              </a:rPr>
              <a:t>: A Demilitarized Zone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endParaRPr lang="en-US" sz="1600" dirty="0">
              <a:solidFill>
                <a:schemeClr val="dk1"/>
              </a:solidFill>
              <a:latin typeface="Baskervville"/>
            </a:endParaRPr>
          </a:p>
        </p:txBody>
      </p:sp>
      <p:sp>
        <p:nvSpPr>
          <p:cNvPr id="7" name="Google Shape;341;p49">
            <a:extLst>
              <a:ext uri="{FF2B5EF4-FFF2-40B4-BE49-F238E27FC236}">
                <a16:creationId xmlns:a16="http://schemas.microsoft.com/office/drawing/2014/main" id="{E9429FB9-6067-C4A4-0E9B-B8F389349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6041" y="-94346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Abbreviations 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3223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E6FEA0C4-3151-D1ED-1D11-8151BFD21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9483CC02-3FEE-A838-1670-A5F334AC4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F10BEE80-362A-6229-9F3F-FB499E65A0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818228A3-6347-0EA2-3A91-4750F573D6B9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604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Project </a:t>
            </a:r>
            <a:r>
              <a:rPr lang="en-US" sz="3000" dirty="0" err="1"/>
              <a:t>overivew</a:t>
            </a:r>
            <a:endParaRPr lang="en-US" sz="3000" dirty="0"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1"/>
          </p:nvPr>
        </p:nvSpPr>
        <p:spPr>
          <a:xfrm>
            <a:off x="722376" y="1395748"/>
            <a:ext cx="7708500" cy="3488566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indent="0">
              <a:spcAft>
                <a:spcPts val="600"/>
              </a:spcAft>
              <a:buNone/>
            </a:pPr>
            <a:r>
              <a:rPr lang="en-US" sz="1900" dirty="0"/>
              <a:t>Campus Network Project : </a:t>
            </a:r>
          </a:p>
          <a:p>
            <a:pPr marL="139700" indent="0">
              <a:spcAft>
                <a:spcPts val="600"/>
              </a:spcAft>
              <a:buNone/>
            </a:pPr>
            <a:r>
              <a:rPr lang="en-US" dirty="0"/>
              <a:t>A scalable three-layer design with VLAN segmentation, redundancy protocols (</a:t>
            </a:r>
            <a:r>
              <a:rPr lang="en-US" b="1" dirty="0"/>
              <a:t>HSRP</a:t>
            </a:r>
            <a:r>
              <a:rPr lang="en-US" sz="1100" dirty="0"/>
              <a:t>(</a:t>
            </a:r>
            <a:r>
              <a:rPr lang="en-US" sz="1100" dirty="0">
                <a:latin typeface="Baskervville"/>
              </a:rPr>
              <a:t>Hot Standby Router Protocol</a:t>
            </a:r>
            <a:r>
              <a:rPr lang="en-US" sz="1100" dirty="0"/>
              <a:t>)</a:t>
            </a:r>
            <a:r>
              <a:rPr lang="en-US" dirty="0"/>
              <a:t>, </a:t>
            </a:r>
            <a:r>
              <a:rPr lang="en-US" b="1" dirty="0"/>
              <a:t>STP</a:t>
            </a:r>
            <a:r>
              <a:rPr lang="en-US" sz="1200" dirty="0"/>
              <a:t>(</a:t>
            </a:r>
            <a:r>
              <a:rPr lang="en-US" sz="1200" dirty="0">
                <a:latin typeface="Baskervville"/>
              </a:rPr>
              <a:t>Spanning Tree Protocol</a:t>
            </a:r>
            <a:r>
              <a:rPr lang="en-US" sz="1200" dirty="0"/>
              <a:t>)</a:t>
            </a:r>
            <a:r>
              <a:rPr lang="en-US" dirty="0"/>
              <a:t>), and secure IP addressing to simulate a robust enterprise campus network.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dirty="0"/>
          </a:p>
          <a:p>
            <a:pPr marL="139700" indent="0">
              <a:spcAft>
                <a:spcPts val="600"/>
              </a:spcAft>
              <a:buNone/>
            </a:pPr>
            <a:r>
              <a:rPr lang="en-US" sz="1900" dirty="0"/>
              <a:t>Key goals to achieve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Availability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Security </a:t>
            </a:r>
          </a:p>
          <a:p>
            <a:pPr marL="139700" indent="0">
              <a:spcAft>
                <a:spcPts val="600"/>
              </a:spcAft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>
          <a:extLst>
            <a:ext uri="{FF2B5EF4-FFF2-40B4-BE49-F238E27FC236}">
              <a16:creationId xmlns:a16="http://schemas.microsoft.com/office/drawing/2014/main" id="{0782E5CD-AF55-BD20-BE82-EB051614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>
            <a:extLst>
              <a:ext uri="{FF2B5EF4-FFF2-40B4-BE49-F238E27FC236}">
                <a16:creationId xmlns:a16="http://schemas.microsoft.com/office/drawing/2014/main" id="{FC53F591-01CA-01BC-CE53-2B7E45757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phases</a:t>
            </a:r>
            <a:endParaRPr dirty="0"/>
          </a:p>
        </p:txBody>
      </p:sp>
      <p:sp>
        <p:nvSpPr>
          <p:cNvPr id="342" name="Google Shape;342;p49">
            <a:extLst>
              <a:ext uri="{FF2B5EF4-FFF2-40B4-BE49-F238E27FC236}">
                <a16:creationId xmlns:a16="http://schemas.microsoft.com/office/drawing/2014/main" id="{BD8AB7B7-7DE3-302E-BD1F-3C1E796D7D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90152" y="1145450"/>
            <a:ext cx="1394301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cxnSp>
        <p:nvCxnSpPr>
          <p:cNvPr id="344" name="Google Shape;344;p49">
            <a:extLst>
              <a:ext uri="{FF2B5EF4-FFF2-40B4-BE49-F238E27FC236}">
                <a16:creationId xmlns:a16="http://schemas.microsoft.com/office/drawing/2014/main" id="{AD562B15-A443-7DA4-14CB-06887504A00D}"/>
              </a:ext>
            </a:extLst>
          </p:cNvPr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525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Project phases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2EF4D-2CA3-2D74-38B5-11B6CE9D361F}"/>
              </a:ext>
            </a:extLst>
          </p:cNvPr>
          <p:cNvSpPr/>
          <p:nvPr/>
        </p:nvSpPr>
        <p:spPr>
          <a:xfrm>
            <a:off x="4976042" y="1502735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356;p51">
            <a:extLst>
              <a:ext uri="{FF2B5EF4-FFF2-40B4-BE49-F238E27FC236}">
                <a16:creationId xmlns:a16="http://schemas.microsoft.com/office/drawing/2014/main" id="{D7C9DE58-197D-A131-AF23-28C02E6448BE}"/>
              </a:ext>
            </a:extLst>
          </p:cNvPr>
          <p:cNvSpPr txBox="1">
            <a:spLocks/>
          </p:cNvSpPr>
          <p:nvPr/>
        </p:nvSpPr>
        <p:spPr>
          <a:xfrm>
            <a:off x="79030" y="2853815"/>
            <a:ext cx="20545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Network design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27CFE3-9C4A-1000-F8A6-183A35073315}"/>
              </a:ext>
            </a:extLst>
          </p:cNvPr>
          <p:cNvSpPr/>
          <p:nvPr/>
        </p:nvSpPr>
        <p:spPr>
          <a:xfrm>
            <a:off x="7115398" y="2571750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5F7BBA-0632-C1CC-8D52-3951175C3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4" y="1525054"/>
            <a:ext cx="853915" cy="853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642951-684A-D652-4ED4-A9432E0B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02" y="2698675"/>
            <a:ext cx="815164" cy="81516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7F63E73-071D-A976-EE9A-73EAFE72ED20}"/>
              </a:ext>
            </a:extLst>
          </p:cNvPr>
          <p:cNvSpPr/>
          <p:nvPr/>
        </p:nvSpPr>
        <p:spPr>
          <a:xfrm>
            <a:off x="2655929" y="2580387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BD2605-83EB-866F-7342-4D0071A41F61}"/>
              </a:ext>
            </a:extLst>
          </p:cNvPr>
          <p:cNvSpPr/>
          <p:nvPr/>
        </p:nvSpPr>
        <p:spPr>
          <a:xfrm>
            <a:off x="424424" y="1502734"/>
            <a:ext cx="1205020" cy="106901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Google Shape;344;p49">
            <a:extLst>
              <a:ext uri="{FF2B5EF4-FFF2-40B4-BE49-F238E27FC236}">
                <a16:creationId xmlns:a16="http://schemas.microsoft.com/office/drawing/2014/main" id="{4CD41747-C88B-E467-341F-DBE42369647A}"/>
              </a:ext>
            </a:extLst>
          </p:cNvPr>
          <p:cNvCxnSpPr>
            <a:cxnSpLocks/>
          </p:cNvCxnSpPr>
          <p:nvPr/>
        </p:nvCxnSpPr>
        <p:spPr>
          <a:xfrm flipV="1">
            <a:off x="985284" y="3331535"/>
            <a:ext cx="0" cy="16445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D225BE5-A50A-FC09-3EAC-BC73943E0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375" y="2667711"/>
            <a:ext cx="846128" cy="8461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107560-049C-34B7-F678-5F3C90E9F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6" y="1581761"/>
            <a:ext cx="853915" cy="853915"/>
          </a:xfrm>
          <a:prstGeom prst="rect">
            <a:avLst/>
          </a:prstGeom>
        </p:spPr>
      </p:pic>
      <p:sp>
        <p:nvSpPr>
          <p:cNvPr id="33" name="Google Shape;356;p51">
            <a:extLst>
              <a:ext uri="{FF2B5EF4-FFF2-40B4-BE49-F238E27FC236}">
                <a16:creationId xmlns:a16="http://schemas.microsoft.com/office/drawing/2014/main" id="{280A6A88-B4BA-6D34-B156-642067C902E5}"/>
              </a:ext>
            </a:extLst>
          </p:cNvPr>
          <p:cNvSpPr txBox="1">
            <a:spLocks/>
          </p:cNvSpPr>
          <p:nvPr/>
        </p:nvSpPr>
        <p:spPr>
          <a:xfrm>
            <a:off x="2042760" y="3736726"/>
            <a:ext cx="24313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Core implementation </a:t>
            </a:r>
          </a:p>
        </p:txBody>
      </p:sp>
      <p:cxnSp>
        <p:nvCxnSpPr>
          <p:cNvPr id="34" name="Google Shape;344;p49">
            <a:extLst>
              <a:ext uri="{FF2B5EF4-FFF2-40B4-BE49-F238E27FC236}">
                <a16:creationId xmlns:a16="http://schemas.microsoft.com/office/drawing/2014/main" id="{A1B79AE3-0624-9665-838D-12BAC7EFBA11}"/>
              </a:ext>
            </a:extLst>
          </p:cNvPr>
          <p:cNvCxnSpPr>
            <a:cxnSpLocks/>
          </p:cNvCxnSpPr>
          <p:nvPr/>
        </p:nvCxnSpPr>
        <p:spPr>
          <a:xfrm flipV="1">
            <a:off x="3224107" y="4214446"/>
            <a:ext cx="0" cy="7615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56;p51">
            <a:extLst>
              <a:ext uri="{FF2B5EF4-FFF2-40B4-BE49-F238E27FC236}">
                <a16:creationId xmlns:a16="http://schemas.microsoft.com/office/drawing/2014/main" id="{DDFD98AE-B216-9F6A-FA6D-2447DF1D83A8}"/>
              </a:ext>
            </a:extLst>
          </p:cNvPr>
          <p:cNvSpPr txBox="1">
            <a:spLocks/>
          </p:cNvSpPr>
          <p:nvPr/>
        </p:nvSpPr>
        <p:spPr>
          <a:xfrm>
            <a:off x="4572000" y="2863788"/>
            <a:ext cx="20545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Network </a:t>
            </a:r>
            <a:r>
              <a:rPr lang="en-US" sz="2000" dirty="0" err="1">
                <a:latin typeface="Barlow"/>
                <a:sym typeface="Barlow"/>
              </a:rPr>
              <a:t>secuirty</a:t>
            </a:r>
            <a:endParaRPr lang="en-US" sz="2000" dirty="0">
              <a:latin typeface="Barlow"/>
              <a:sym typeface="Barlow"/>
            </a:endParaRPr>
          </a:p>
        </p:txBody>
      </p:sp>
      <p:cxnSp>
        <p:nvCxnSpPr>
          <p:cNvPr id="40" name="Google Shape;344;p49">
            <a:extLst>
              <a:ext uri="{FF2B5EF4-FFF2-40B4-BE49-F238E27FC236}">
                <a16:creationId xmlns:a16="http://schemas.microsoft.com/office/drawing/2014/main" id="{B23B1996-AC3A-C170-E9FC-5143ACE7AC4D}"/>
              </a:ext>
            </a:extLst>
          </p:cNvPr>
          <p:cNvCxnSpPr>
            <a:cxnSpLocks/>
          </p:cNvCxnSpPr>
          <p:nvPr/>
        </p:nvCxnSpPr>
        <p:spPr>
          <a:xfrm flipV="1">
            <a:off x="5477238" y="3342919"/>
            <a:ext cx="0" cy="16445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356;p51">
            <a:extLst>
              <a:ext uri="{FF2B5EF4-FFF2-40B4-BE49-F238E27FC236}">
                <a16:creationId xmlns:a16="http://schemas.microsoft.com/office/drawing/2014/main" id="{E9E65F45-959E-E6D5-94D5-24C7177AA1EB}"/>
              </a:ext>
            </a:extLst>
          </p:cNvPr>
          <p:cNvSpPr txBox="1">
            <a:spLocks/>
          </p:cNvSpPr>
          <p:nvPr/>
        </p:nvSpPr>
        <p:spPr>
          <a:xfrm>
            <a:off x="6480361" y="3715900"/>
            <a:ext cx="26140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sz="2000" dirty="0">
                <a:latin typeface="Barlow"/>
                <a:sym typeface="Barlow"/>
              </a:rPr>
              <a:t>Testing &amp; </a:t>
            </a:r>
            <a:r>
              <a:rPr lang="en-US" sz="2000" dirty="0">
                <a:latin typeface="Barlow"/>
              </a:rPr>
              <a:t>Optimization</a:t>
            </a:r>
            <a:endParaRPr lang="en-US" sz="2000" dirty="0">
              <a:latin typeface="Barlow"/>
              <a:sym typeface="Barlow"/>
            </a:endParaRPr>
          </a:p>
        </p:txBody>
      </p:sp>
      <p:cxnSp>
        <p:nvCxnSpPr>
          <p:cNvPr id="45" name="Google Shape;344;p49">
            <a:extLst>
              <a:ext uri="{FF2B5EF4-FFF2-40B4-BE49-F238E27FC236}">
                <a16:creationId xmlns:a16="http://schemas.microsoft.com/office/drawing/2014/main" id="{F2D5130A-E0FF-C4BE-D0C7-BCC55E543689}"/>
              </a:ext>
            </a:extLst>
          </p:cNvPr>
          <p:cNvCxnSpPr>
            <a:cxnSpLocks/>
          </p:cNvCxnSpPr>
          <p:nvPr/>
        </p:nvCxnSpPr>
        <p:spPr>
          <a:xfrm flipV="1">
            <a:off x="7716060" y="4193620"/>
            <a:ext cx="0" cy="76159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4" grpId="0" animBg="1"/>
      <p:bldP spid="11" grpId="0"/>
      <p:bldP spid="16" grpId="0" animBg="1"/>
      <p:bldP spid="21" grpId="0" animBg="1"/>
      <p:bldP spid="22" grpId="0" animBg="1"/>
      <p:bldP spid="33" grpId="0"/>
      <p:bldP spid="39" grpId="0"/>
      <p:bldP spid="44" grpId="0"/>
    </p:bldLst>
  </p:timing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858</Words>
  <Application>Microsoft Office PowerPoint</Application>
  <PresentationFormat>On-screen Show (16:9)</PresentationFormat>
  <Paragraphs>215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Barlow</vt:lpstr>
      <vt:lpstr>Titillium Web Black</vt:lpstr>
      <vt:lpstr>Times New Roman</vt:lpstr>
      <vt:lpstr>Arial</vt:lpstr>
      <vt:lpstr>Wingdings</vt:lpstr>
      <vt:lpstr>Baskervville</vt:lpstr>
      <vt:lpstr>Antic</vt:lpstr>
      <vt:lpstr>Yu Gothic</vt:lpstr>
      <vt:lpstr>Nunito Light</vt:lpstr>
      <vt:lpstr>Bebas Neue</vt:lpstr>
      <vt:lpstr>Anaheim</vt:lpstr>
      <vt:lpstr>The Black Death by Slidesgo</vt:lpstr>
      <vt:lpstr>Campus Area     Network (CAN)</vt:lpstr>
      <vt:lpstr>Team Members</vt:lpstr>
      <vt:lpstr>Table of contents</vt:lpstr>
      <vt:lpstr>Abbreviations </vt:lpstr>
      <vt:lpstr>Abbreviations </vt:lpstr>
      <vt:lpstr>Introduction </vt:lpstr>
      <vt:lpstr>Project overivew</vt:lpstr>
      <vt:lpstr>Project phases</vt:lpstr>
      <vt:lpstr>Project phases </vt:lpstr>
      <vt:lpstr>Network design</vt:lpstr>
      <vt:lpstr>Devices used </vt:lpstr>
      <vt:lpstr>Full network Toplogy</vt:lpstr>
      <vt:lpstr>Vlans and thier subnets </vt:lpstr>
      <vt:lpstr>Why we used both Dynamic OSPF (Open Shortest Path First)  (Open Shortest Path First) &amp; Static Routing ?    To combine between the advantages of the two routing :   </vt:lpstr>
      <vt:lpstr>Servers used in the project :</vt:lpstr>
      <vt:lpstr>EX of Servers used in the project :</vt:lpstr>
      <vt:lpstr>Port security </vt:lpstr>
      <vt:lpstr>Testing in Network Design</vt:lpstr>
      <vt:lpstr>Challenges   &amp; solutions</vt:lpstr>
      <vt:lpstr>Challenges &amp; Soultions</vt:lpstr>
      <vt:lpstr>    Future Enhancements</vt:lpstr>
      <vt:lpstr>Future Enhancement</vt:lpstr>
      <vt:lpstr>Conclusion </vt:lpstr>
      <vt:lpstr>Project overview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khalid abdelnaser</dc:creator>
  <cp:lastModifiedBy>2021137</cp:lastModifiedBy>
  <cp:revision>13</cp:revision>
  <dcterms:modified xsi:type="dcterms:W3CDTF">2026-02-24T14:57:42Z</dcterms:modified>
</cp:coreProperties>
</file>